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10"/>
  </p:notesMasterIdLst>
  <p:handoutMasterIdLst>
    <p:handoutMasterId r:id="rId111"/>
  </p:handoutMasterIdLst>
  <p:sldIdLst>
    <p:sldId id="599" r:id="rId70"/>
    <p:sldId id="600" r:id="rId71"/>
    <p:sldId id="638" r:id="rId72"/>
    <p:sldId id="645" r:id="rId73"/>
    <p:sldId id="611" r:id="rId74"/>
    <p:sldId id="609" r:id="rId75"/>
    <p:sldId id="608" r:id="rId76"/>
    <p:sldId id="640" r:id="rId77"/>
    <p:sldId id="636" r:id="rId78"/>
    <p:sldId id="644" r:id="rId79"/>
    <p:sldId id="615" r:id="rId80"/>
    <p:sldId id="639" r:id="rId81"/>
    <p:sldId id="616" r:id="rId82"/>
    <p:sldId id="618" r:id="rId83"/>
    <p:sldId id="619" r:id="rId84"/>
    <p:sldId id="621" r:id="rId85"/>
    <p:sldId id="620" r:id="rId86"/>
    <p:sldId id="626" r:id="rId87"/>
    <p:sldId id="646" r:id="rId88"/>
    <p:sldId id="627" r:id="rId89"/>
    <p:sldId id="628" r:id="rId90"/>
    <p:sldId id="622" r:id="rId91"/>
    <p:sldId id="623" r:id="rId92"/>
    <p:sldId id="647" r:id="rId93"/>
    <p:sldId id="637" r:id="rId94"/>
    <p:sldId id="642" r:id="rId95"/>
    <p:sldId id="624" r:id="rId96"/>
    <p:sldId id="643" r:id="rId97"/>
    <p:sldId id="630" r:id="rId98"/>
    <p:sldId id="648" r:id="rId99"/>
    <p:sldId id="631" r:id="rId100"/>
    <p:sldId id="649" r:id="rId101"/>
    <p:sldId id="632" r:id="rId102"/>
    <p:sldId id="633" r:id="rId103"/>
    <p:sldId id="634" r:id="rId104"/>
    <p:sldId id="635" r:id="rId105"/>
    <p:sldId id="650" r:id="rId106"/>
    <p:sldId id="651" r:id="rId107"/>
    <p:sldId id="606" r:id="rId108"/>
    <p:sldId id="604"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autoAdjust="0"/>
    <p:restoredTop sz="78051" autoAdjust="0"/>
  </p:normalViewPr>
  <p:slideViewPr>
    <p:cSldViewPr snapToGrid="0" snapToObjects="1" showGuides="1">
      <p:cViewPr varScale="1">
        <p:scale>
          <a:sx n="57" d="100"/>
          <a:sy n="57" d="100"/>
        </p:scale>
        <p:origin x="-800" y="-112"/>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135424"/>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32.xml"/><Relationship Id="rId102" Type="http://schemas.openxmlformats.org/officeDocument/2006/relationships/slide" Target="slides/slide33.xml"/><Relationship Id="rId103" Type="http://schemas.openxmlformats.org/officeDocument/2006/relationships/slide" Target="slides/slide34.xml"/><Relationship Id="rId104" Type="http://schemas.openxmlformats.org/officeDocument/2006/relationships/slide" Target="slides/slide35.xml"/><Relationship Id="rId105" Type="http://schemas.openxmlformats.org/officeDocument/2006/relationships/slide" Target="slides/slide36.xml"/><Relationship Id="rId106" Type="http://schemas.openxmlformats.org/officeDocument/2006/relationships/slide" Target="slides/slide37.xml"/><Relationship Id="rId107"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8" Type="http://schemas.openxmlformats.org/officeDocument/2006/relationships/slide" Target="slides/slide39.xml"/><Relationship Id="rId109" Type="http://schemas.openxmlformats.org/officeDocument/2006/relationships/slide" Target="slides/slide40.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110" Type="http://schemas.openxmlformats.org/officeDocument/2006/relationships/notesMaster" Target="notesMasters/notesMaster1.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111" Type="http://schemas.openxmlformats.org/officeDocument/2006/relationships/handoutMaster" Target="handoutMasters/handoutMaster1.xml"/><Relationship Id="rId112" Type="http://schemas.openxmlformats.org/officeDocument/2006/relationships/printerSettings" Target="printerSettings/printerSettings1.bin"/><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100" Type="http://schemas.openxmlformats.org/officeDocument/2006/relationships/slide" Target="slides/slide3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6/27/16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6/27/16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2130828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42629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Kelly</a:t>
            </a:r>
          </a:p>
          <a:p>
            <a:endParaRPr lang="en-US" dirty="0" smtClean="0"/>
          </a:p>
          <a:p>
            <a:r>
              <a:rPr lang="en-US" dirty="0" smtClean="0"/>
              <a:t>During</a:t>
            </a:r>
            <a:r>
              <a:rPr lang="en-US" baseline="0" dirty="0" smtClean="0"/>
              <a:t> this session we’ll walk you through the process of creating a sample app and you’ll learn how to add data, make the map interactive work with events and widgets, symbolize your features and more. </a:t>
            </a:r>
          </a:p>
          <a:p>
            <a:endParaRPr lang="en-US" dirty="0" smtClean="0"/>
          </a:p>
          <a:p>
            <a:r>
              <a:rPr lang="en-US" dirty="0" smtClean="0"/>
              <a:t>Point out Map class in help and show module you need to load</a:t>
            </a:r>
          </a:p>
          <a:p>
            <a:endParaRPr lang="en-US" dirty="0" smtClean="0"/>
          </a:p>
          <a:p>
            <a:r>
              <a:rPr lang="en-US" dirty="0" smtClean="0"/>
              <a:t>Look at constructor</a:t>
            </a:r>
            <a:r>
              <a:rPr lang="en-US" baseline="0" dirty="0" smtClean="0"/>
              <a:t> options</a:t>
            </a:r>
          </a:p>
          <a:p>
            <a:endParaRPr lang="en-US" dirty="0" smtClean="0"/>
          </a:p>
          <a:p>
            <a:r>
              <a:rPr lang="en-US" dirty="0" smtClean="0"/>
              <a:t>Create simple map in our code file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23869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 couple things that can happen</a:t>
            </a:r>
            <a:r>
              <a:rPr lang="en-US" baseline="0" dirty="0" smtClean="0"/>
              <a:t> when running your application, missing tiles, modules out of order, etc.</a:t>
            </a:r>
          </a:p>
          <a:p>
            <a:endParaRPr lang="en-US" baseline="0" dirty="0" smtClean="0"/>
          </a:p>
          <a:p>
            <a:r>
              <a:rPr lang="en-US" baseline="0" dirty="0" smtClean="0"/>
              <a:t>Possibly open console tab and show error message.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2710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map view and explain relationship</a:t>
            </a:r>
            <a:r>
              <a:rPr lang="en-US" baseline="0" dirty="0" smtClean="0"/>
              <a:t> between map and map view. Point out the same logic for scene and scene view. </a:t>
            </a:r>
          </a:p>
          <a:p>
            <a:endParaRPr lang="en-US" sz="1200" b="0" i="0" kern="1200" dirty="0" smtClean="0">
              <a:solidFill>
                <a:schemeClr val="tx1"/>
              </a:solidFill>
              <a:effectLst/>
              <a:latin typeface="Arial"/>
              <a:ea typeface="+mn-ea"/>
              <a:cs typeface="+mn-cs"/>
            </a:endParaRPr>
          </a:p>
          <a:p>
            <a:r>
              <a:rPr lang="en-US" sz="1200" b="0" i="0" kern="1200" dirty="0" smtClean="0">
                <a:solidFill>
                  <a:schemeClr val="tx1"/>
                </a:solidFill>
                <a:effectLst/>
                <a:latin typeface="Arial"/>
                <a:ea typeface="+mn-ea"/>
                <a:cs typeface="+mn-cs"/>
              </a:rPr>
              <a:t>Views are used specifically to visualize the data within your map or scene. A map contains the actual data or layers to display, whereas the view handles displaying this data. How this data is visualized, or displayed, varies depending on whether you're working in 2D or 3D. The view has a reference to the map, e.g. </a:t>
            </a:r>
            <a:r>
              <a:rPr lang="en-US" sz="1200" b="0" i="0" kern="1200" dirty="0" err="1" smtClean="0">
                <a:solidFill>
                  <a:schemeClr val="tx1"/>
                </a:solidFill>
                <a:effectLst/>
                <a:latin typeface="Arial"/>
                <a:ea typeface="+mn-ea"/>
                <a:cs typeface="+mn-cs"/>
              </a:rPr>
              <a:t>view.map</a:t>
            </a:r>
            <a:r>
              <a:rPr lang="en-US" sz="1200" b="0" i="0" kern="1200" dirty="0" smtClean="0">
                <a:solidFill>
                  <a:schemeClr val="tx1"/>
                </a:solidFill>
                <a:effectLst/>
                <a:latin typeface="Arial"/>
                <a:ea typeface="+mn-ea"/>
                <a:cs typeface="+mn-cs"/>
              </a:rPr>
              <a:t>. But the map does not have a reference to the view. It is important to note that a single map can be consumed by multiple views.</a:t>
            </a:r>
          </a:p>
          <a:p>
            <a:r>
              <a:rPr lang="en-US" sz="1200" b="0" i="1" kern="1200" dirty="0" smtClean="0">
                <a:solidFill>
                  <a:schemeClr val="tx1"/>
                </a:solidFill>
                <a:effectLst/>
                <a:latin typeface="Arial"/>
                <a:ea typeface="+mn-ea"/>
                <a:cs typeface="+mn-cs"/>
              </a:rPr>
              <a:t>Here's another way to think of this: the map describes the </a:t>
            </a:r>
            <a:r>
              <a:rPr lang="en-US" sz="1200" b="0" i="1" kern="1200" dirty="0" err="1" smtClean="0">
                <a:solidFill>
                  <a:schemeClr val="tx1"/>
                </a:solidFill>
                <a:effectLst/>
                <a:latin typeface="Arial"/>
                <a:ea typeface="+mn-ea"/>
                <a:cs typeface="+mn-cs"/>
              </a:rPr>
              <a:t>basemap</a:t>
            </a:r>
            <a:r>
              <a:rPr lang="en-US" sz="1200" b="0" i="1" kern="1200" dirty="0" smtClean="0">
                <a:solidFill>
                  <a:schemeClr val="tx1"/>
                </a:solidFill>
                <a:effectLst/>
                <a:latin typeface="Arial"/>
                <a:ea typeface="+mn-ea"/>
                <a:cs typeface="+mn-cs"/>
              </a:rPr>
              <a:t> and features in the world, whereas the view is the window to that map that allows it to be viewed.</a:t>
            </a:r>
            <a:endParaRPr lang="en-US" sz="1200" b="0" i="0" kern="1200" dirty="0" smtClean="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116074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Heather </a:t>
            </a:r>
            <a:r>
              <a:rPr lang="en-US" dirty="0" smtClean="0"/>
              <a:t> takes</a:t>
            </a:r>
            <a:r>
              <a:rPr lang="en-US" baseline="0" dirty="0" smtClean="0"/>
              <a:t> over here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2282186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what type of layer you are using, the basic coding</a:t>
            </a:r>
            <a:r>
              <a:rPr lang="en-US" baseline="0" dirty="0" smtClean="0"/>
              <a:t> pattern remains the same. </a:t>
            </a:r>
          </a:p>
          <a:p>
            <a:r>
              <a:rPr lang="en-US" baseline="0" dirty="0" smtClean="0"/>
              <a:t>First, Load the module. If you aren’t sure exactly where it resides, go to the API reference to see it’s location</a:t>
            </a:r>
          </a:p>
          <a:p>
            <a:endParaRPr lang="en-US" baseline="0" dirty="0" smtClean="0"/>
          </a:p>
          <a:p>
            <a:r>
              <a:rPr lang="en-US" baseline="0" dirty="0" smtClean="0"/>
              <a:t>Second, create the actual layer, e.g. “New </a:t>
            </a:r>
            <a:r>
              <a:rPr lang="is-IS" baseline="0" dirty="0" smtClean="0"/>
              <a:t>….layer”</a:t>
            </a:r>
          </a:p>
          <a:p>
            <a:endParaRPr lang="is-IS" baseline="0" dirty="0" smtClean="0"/>
          </a:p>
          <a:p>
            <a:r>
              <a:rPr lang="is-IS" baseline="0" dirty="0" smtClean="0"/>
              <a:t>Third, specify any properties for that layer, for example do you want to set</a:t>
            </a:r>
          </a:p>
          <a:p>
            <a:endParaRPr lang="is-IS" baseline="0" dirty="0" smtClean="0"/>
          </a:p>
          <a:p>
            <a:r>
              <a:rPr lang="is-IS" baseline="0" dirty="0" smtClean="0"/>
              <a:t>Lastly, add the layer to the map (or scene)</a:t>
            </a:r>
          </a:p>
          <a:p>
            <a:endParaRPr lang="is-IS" baseline="0"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1362626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mn-cs"/>
              </a:rPr>
              <a:t>Can now watch for property changes and act upon them. This is much more fine-grained than simply listening for some events to happen.</a:t>
            </a:r>
          </a:p>
          <a:p>
            <a:endParaRPr lang="en-US" sz="1200" b="0" i="0" kern="1200" dirty="0" smtClean="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1001948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sample and look at code</a:t>
            </a:r>
          </a:p>
          <a:p>
            <a:endParaRPr lang="en-US" dirty="0" smtClean="0"/>
          </a:p>
          <a:p>
            <a:r>
              <a:rPr lang="en-US" dirty="0" smtClean="0"/>
              <a:t>Add a new layer to map</a:t>
            </a:r>
            <a:r>
              <a:rPr lang="en-US" baseline="0" dirty="0" smtClean="0"/>
              <a:t> </a:t>
            </a:r>
          </a:p>
          <a:p>
            <a:endParaRPr lang="en-US" baseline="0" dirty="0" smtClean="0"/>
          </a:p>
          <a:p>
            <a:r>
              <a:rPr lang="en-US" baseline="0" dirty="0" smtClean="0"/>
              <a:t>Show that I’m adding an array of layers, all </a:t>
            </a:r>
            <a:r>
              <a:rPr lang="en-US" baseline="0" dirty="0" err="1" smtClean="0"/>
              <a:t>featurelayers</a:t>
            </a:r>
            <a:r>
              <a:rPr lang="en-US" baseline="0" dirty="0" smtClean="0"/>
              <a:t>, two point one polygon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308630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Renderers</a:t>
            </a:r>
            <a:r>
              <a:rPr lang="en-US" baseline="0" dirty="0" smtClean="0"/>
              <a:t> help specify how you wish to represent the layer. </a:t>
            </a:r>
          </a:p>
          <a:p>
            <a:r>
              <a:rPr lang="en-US" baseline="0" dirty="0" smtClean="0"/>
              <a:t>Libraries that help display information on the map, you apply the renderer once, no matter the amount of features. The renderer will loop through all the features and apply and </a:t>
            </a:r>
            <a:r>
              <a:rPr lang="en-US" baseline="0" dirty="0" err="1" smtClean="0"/>
              <a:t>symbology</a:t>
            </a:r>
            <a:r>
              <a:rPr lang="en-US" baseline="0" dirty="0" smtClean="0"/>
              <a:t> to them.</a:t>
            </a:r>
          </a:p>
          <a:p>
            <a:r>
              <a:rPr lang="en-US" baseline="0" dirty="0" smtClean="0"/>
              <a:t>There are various types, such as </a:t>
            </a:r>
            <a:r>
              <a:rPr lang="en-US" baseline="0" dirty="0" err="1" smtClean="0"/>
              <a:t>uniquevaluerenderer</a:t>
            </a:r>
            <a:r>
              <a:rPr lang="en-US" baseline="0" dirty="0" smtClean="0"/>
              <a:t>, </a:t>
            </a:r>
            <a:r>
              <a:rPr lang="en-US" baseline="0" dirty="0" err="1" smtClean="0"/>
              <a:t>classbreaks</a:t>
            </a:r>
            <a:r>
              <a:rPr lang="en-US" baseline="0" dirty="0" smtClean="0"/>
              <a:t>, simple renderer, </a:t>
            </a:r>
            <a:r>
              <a:rPr lang="en-US" baseline="0" dirty="0" err="1" smtClean="0"/>
              <a:t>heatmap</a:t>
            </a:r>
            <a:r>
              <a:rPr lang="en-US" baseline="0" dirty="0" smtClean="0"/>
              <a:t> is coming as well.</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3714593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have more control on how the renderer</a:t>
            </a:r>
            <a:r>
              <a:rPr lang="en-US" baseline="0" dirty="0" smtClean="0"/>
              <a:t> should display the data.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73327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work in the API?</a:t>
            </a:r>
          </a:p>
          <a:p>
            <a:r>
              <a:rPr lang="en-US" dirty="0" smtClean="0"/>
              <a:t>JS developers?</a:t>
            </a:r>
          </a:p>
          <a:p>
            <a:r>
              <a:rPr lang="en-US" dirty="0" smtClean="0"/>
              <a:t>Geography majors?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2141273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developers.arcgis.com</a:t>
            </a:r>
            <a:r>
              <a:rPr lang="en-US" dirty="0" smtClean="0"/>
              <a:t>/</a:t>
            </a:r>
            <a:r>
              <a:rPr lang="en-US" dirty="0" err="1" smtClean="0"/>
              <a:t>javascript</a:t>
            </a:r>
            <a:r>
              <a:rPr lang="en-US" dirty="0" smtClean="0"/>
              <a:t>/latest/guide/</a:t>
            </a:r>
            <a:r>
              <a:rPr lang="en-US" dirty="0" err="1" smtClean="0"/>
              <a:t>autocasting</a:t>
            </a:r>
            <a:r>
              <a:rPr lang="en-US" dirty="0" smtClean="0"/>
              <a:t>/</a:t>
            </a:r>
            <a:r>
              <a:rPr lang="en-US" dirty="0" err="1" smtClean="0"/>
              <a:t>index.html</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510020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4166090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popups to simple app –</a:t>
            </a:r>
            <a:r>
              <a:rPr lang="en-US" baseline="0" dirty="0" smtClean="0"/>
              <a:t> popup template for feature layer </a:t>
            </a:r>
          </a:p>
          <a:p>
            <a:endParaRPr lang="en-US" baseline="0" dirty="0" smtClean="0"/>
          </a:p>
          <a:p>
            <a:r>
              <a:rPr lang="en-US" baseline="0" dirty="0" smtClean="0"/>
              <a:t>Show a few help samples too including one that shows how to add a custom action.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2688707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popups to simple app –</a:t>
            </a:r>
            <a:r>
              <a:rPr lang="en-US" baseline="0" dirty="0" smtClean="0"/>
              <a:t> popup template for feature layer </a:t>
            </a:r>
          </a:p>
          <a:p>
            <a:endParaRPr lang="en-US" baseline="0" dirty="0" smtClean="0"/>
          </a:p>
          <a:p>
            <a:r>
              <a:rPr lang="en-US" baseline="0" dirty="0" smtClean="0"/>
              <a:t>Show a few help samples too including one that shows how to add a custom action.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69751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Kelly starts</a:t>
            </a:r>
            <a:r>
              <a:rPr lang="en-US" baseline="0" dirty="0" smtClean="0"/>
              <a:t> again here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1908951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web</a:t>
            </a:r>
            <a:r>
              <a:rPr lang="en-US" baseline="0" dirty="0" smtClean="0"/>
              <a:t> app that is same look as our demo app but uses createMap so its only a few lines of code to build app instead of all the code required to create a map, add layers ,define renderer, setup popup template etc.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794335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that you can easily add</a:t>
            </a:r>
            <a:r>
              <a:rPr lang="en-US" baseline="0" dirty="0" smtClean="0"/>
              <a:t> widgets to the views </a:t>
            </a:r>
            <a:r>
              <a:rPr lang="en-US" baseline="0" dirty="0" err="1" smtClean="0"/>
              <a:t>ui</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2412717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some</a:t>
            </a:r>
            <a:r>
              <a:rPr lang="en-US" baseline="0" dirty="0" smtClean="0"/>
              <a:t> widget to sample app (search, legend).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321014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some simple changes to widget and point out sass doc </a:t>
            </a:r>
          </a:p>
          <a:p>
            <a:endParaRPr lang="en-US" baseline="0" dirty="0" smtClean="0"/>
          </a:p>
          <a:p>
            <a:endParaRPr lang="en-US" baseline="0" dirty="0" smtClean="0"/>
          </a:p>
          <a:p>
            <a:r>
              <a:rPr lang="en-US" dirty="0" smtClean="0"/>
              <a:t>https://</a:t>
            </a:r>
            <a:r>
              <a:rPr lang="en-US" dirty="0" err="1" smtClean="0"/>
              <a:t>developers.arcgis.com</a:t>
            </a:r>
            <a:r>
              <a:rPr lang="en-US" dirty="0" smtClean="0"/>
              <a:t>/</a:t>
            </a:r>
            <a:r>
              <a:rPr lang="en-US" dirty="0" err="1" smtClean="0"/>
              <a:t>javascript</a:t>
            </a:r>
            <a:r>
              <a:rPr lang="en-US" dirty="0" smtClean="0"/>
              <a:t>/latest/guide/styling/</a:t>
            </a:r>
            <a:r>
              <a:rPr lang="en-US" dirty="0" err="1" smtClean="0"/>
              <a:t>index.html</a:t>
            </a:r>
            <a:endParaRPr lang="en-US" dirty="0" smtClean="0"/>
          </a:p>
          <a:p>
            <a:endParaRPr lang="en-US" dirty="0" smtClean="0"/>
          </a:p>
          <a:p>
            <a:endParaRPr lang="en-US" dirty="0" smtClean="0"/>
          </a:p>
          <a:p>
            <a:r>
              <a:rPr lang="en-US" dirty="0" smtClean="0"/>
              <a:t>Do something simple like show how to change zoom icon color, hide title and add a </a:t>
            </a:r>
            <a:r>
              <a:rPr lang="en-US" smtClean="0"/>
              <a:t>box shadow.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106893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some simple changes to widget and point out sass doc </a:t>
            </a:r>
          </a:p>
          <a:p>
            <a:endParaRPr lang="en-US" baseline="0" dirty="0" smtClean="0"/>
          </a:p>
          <a:p>
            <a:endParaRPr lang="en-US" baseline="0" dirty="0" smtClean="0"/>
          </a:p>
          <a:p>
            <a:r>
              <a:rPr lang="en-US" dirty="0" smtClean="0"/>
              <a:t>https://</a:t>
            </a:r>
            <a:r>
              <a:rPr lang="en-US" dirty="0" err="1" smtClean="0"/>
              <a:t>developers.arcgis.com</a:t>
            </a:r>
            <a:r>
              <a:rPr lang="en-US" dirty="0" smtClean="0"/>
              <a:t>/</a:t>
            </a:r>
            <a:r>
              <a:rPr lang="en-US" dirty="0" err="1" smtClean="0"/>
              <a:t>javascript</a:t>
            </a:r>
            <a:r>
              <a:rPr lang="en-US" dirty="0" smtClean="0"/>
              <a:t>/latest/guide/styling/</a:t>
            </a:r>
            <a:r>
              <a:rPr lang="en-US" dirty="0" err="1" smtClean="0"/>
              <a:t>index.html</a:t>
            </a:r>
            <a:endParaRPr lang="en-US" dirty="0" smtClean="0"/>
          </a:p>
          <a:p>
            <a:endParaRPr lang="en-US" dirty="0" smtClean="0"/>
          </a:p>
          <a:p>
            <a:endParaRPr lang="en-US" dirty="0" smtClean="0"/>
          </a:p>
          <a:p>
            <a:r>
              <a:rPr lang="en-US" dirty="0" smtClean="0"/>
              <a:t>Do something simple like show how to change zoom icon color, hide title and add a </a:t>
            </a:r>
            <a:r>
              <a:rPr lang="en-US" smtClean="0"/>
              <a:t>box shadow.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81719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we were uncertain which version to go with but with the release of 4.0 and more development efforts going that direction, we decided it was in the best interest to use this version. Provide link to all slides and demos so people can access this after this session.</a:t>
            </a:r>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55231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some simple changes to widget and point out sass doc </a:t>
            </a:r>
          </a:p>
          <a:p>
            <a:endParaRPr lang="en-US" baseline="0" dirty="0" smtClean="0"/>
          </a:p>
          <a:p>
            <a:endParaRPr lang="en-US" baseline="0" dirty="0" smtClean="0"/>
          </a:p>
          <a:p>
            <a:r>
              <a:rPr lang="en-US" dirty="0" smtClean="0"/>
              <a:t>https://</a:t>
            </a:r>
            <a:r>
              <a:rPr lang="en-US" dirty="0" err="1" smtClean="0"/>
              <a:t>developers.arcgis.com</a:t>
            </a:r>
            <a:r>
              <a:rPr lang="en-US" dirty="0" smtClean="0"/>
              <a:t>/</a:t>
            </a:r>
            <a:r>
              <a:rPr lang="en-US" dirty="0" err="1" smtClean="0"/>
              <a:t>javascript</a:t>
            </a:r>
            <a:r>
              <a:rPr lang="en-US" dirty="0" smtClean="0"/>
              <a:t>/latest/guide/styling/</a:t>
            </a:r>
            <a:r>
              <a:rPr lang="en-US" dirty="0" err="1" smtClean="0"/>
              <a:t>index.html</a:t>
            </a:r>
            <a:endParaRPr lang="en-US" dirty="0" smtClean="0"/>
          </a:p>
          <a:p>
            <a:endParaRPr lang="en-US" dirty="0" smtClean="0"/>
          </a:p>
          <a:p>
            <a:endParaRPr lang="en-US" dirty="0" smtClean="0"/>
          </a:p>
          <a:p>
            <a:r>
              <a:rPr lang="en-US" dirty="0" smtClean="0"/>
              <a:t>Do something simple like show how to change zoom icon color, hide title and add a </a:t>
            </a:r>
            <a:r>
              <a:rPr lang="en-US" smtClean="0"/>
              <a:t>box shadow.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399435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172259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be the first place you should go if you are making the move from 3.x to 4.0</a:t>
            </a:r>
            <a:r>
              <a:rPr lang="en-US" baseline="0" dirty="0" smtClean="0"/>
              <a:t> as it addresses what specific functionality is currently available in each version.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16703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be the first place you should go if you are making the move from 3.x to 4.0</a:t>
            </a:r>
            <a:r>
              <a:rPr lang="en-US" baseline="0" dirty="0" smtClean="0"/>
              <a:t> as it addresses what specific functionality is currently available in each version.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482637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Kelly starts here</a:t>
            </a:r>
          </a:p>
          <a:p>
            <a:endParaRPr lang="en-US" dirty="0" smtClean="0"/>
          </a:p>
          <a:p>
            <a:r>
              <a:rPr lang="en-US" dirty="0" smtClean="0"/>
              <a:t>Lots </a:t>
            </a:r>
            <a:r>
              <a:rPr lang="en-US" dirty="0" smtClean="0"/>
              <a:t>of IDE options</a:t>
            </a:r>
            <a:r>
              <a:rPr lang="en-US" baseline="0" dirty="0" smtClean="0"/>
              <a:t> available from bare-bones tools like Notepad++ or Sublime text to full featured tools like Web Storm. Some options are Visual Studio Code, Sublime, Atom, Brackets and more. </a:t>
            </a:r>
          </a:p>
          <a:p>
            <a:endParaRPr lang="en-US" baseline="0" dirty="0" smtClean="0"/>
          </a:p>
          <a:p>
            <a:r>
              <a:rPr lang="en-US" baseline="0" dirty="0" smtClean="0"/>
              <a:t>Most of these environments have add-ins available to help simplify common tasks like working with </a:t>
            </a:r>
            <a:r>
              <a:rPr lang="en-US" baseline="0" dirty="0" err="1" smtClean="0"/>
              <a:t>gihtub</a:t>
            </a:r>
            <a:r>
              <a:rPr lang="en-US" baseline="0" dirty="0" smtClean="0"/>
              <a:t>, prettifying your code, </a:t>
            </a:r>
            <a:r>
              <a:rPr lang="en-US" baseline="0" dirty="0" err="1" smtClean="0"/>
              <a:t>linting</a:t>
            </a:r>
            <a:r>
              <a:rPr lang="en-US" baseline="0" dirty="0" smtClean="0"/>
              <a:t> and much  more. </a:t>
            </a:r>
            <a:endParaRPr lang="en-US" dirty="0" smtClean="0"/>
          </a:p>
          <a:p>
            <a:endParaRPr lang="en-US" dirty="0" smtClean="0"/>
          </a:p>
          <a:p>
            <a:r>
              <a:rPr lang="en-US" dirty="0" err="1" smtClean="0"/>
              <a:t>Github</a:t>
            </a:r>
            <a:r>
              <a:rPr lang="en-US" baseline="0" dirty="0" smtClean="0"/>
              <a:t> repo for JSAPI point out typescript and </a:t>
            </a:r>
            <a:r>
              <a:rPr lang="en-US" baseline="0" dirty="0" err="1" smtClean="0"/>
              <a:t>jshint</a:t>
            </a:r>
            <a:r>
              <a:rPr lang="en-US" baseline="0" dirty="0" smtClean="0"/>
              <a:t> </a:t>
            </a:r>
            <a:endParaRPr lang="en-US" dirty="0" smtClean="0"/>
          </a:p>
          <a:p>
            <a:r>
              <a:rPr lang="en-US" dirty="0" smtClean="0"/>
              <a:t>https://</a:t>
            </a:r>
            <a:r>
              <a:rPr lang="en-US" dirty="0" err="1" smtClean="0"/>
              <a:t>github.com</a:t>
            </a:r>
            <a:r>
              <a:rPr lang="en-US" dirty="0" smtClean="0"/>
              <a:t>/Esri/</a:t>
            </a:r>
            <a:r>
              <a:rPr lang="en-US" dirty="0" err="1" smtClean="0"/>
              <a:t>jsapi</a:t>
            </a:r>
            <a:r>
              <a:rPr lang="en-US" dirty="0" smtClean="0"/>
              <a:t>-resources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02483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ways to access the </a:t>
            </a:r>
            <a:r>
              <a:rPr lang="en-US" dirty="0" err="1" smtClean="0"/>
              <a:t>api</a:t>
            </a:r>
            <a:r>
              <a:rPr lang="en-US" dirty="0" smtClean="0"/>
              <a:t>. The most popular</a:t>
            </a:r>
            <a:r>
              <a:rPr lang="en-US" baseline="0" dirty="0" smtClean="0"/>
              <a:t> way is to access the </a:t>
            </a:r>
            <a:r>
              <a:rPr lang="en-US" baseline="0" dirty="0" err="1" smtClean="0"/>
              <a:t>api</a:t>
            </a:r>
            <a:r>
              <a:rPr lang="en-US" baseline="0" dirty="0" smtClean="0"/>
              <a:t> via the hosted CDN. Bower is a good option if you’d like to generate a custom build of the API and finally the downloaded version is a good option if you’d need to host the </a:t>
            </a:r>
            <a:r>
              <a:rPr lang="en-US" baseline="0" dirty="0" err="1" smtClean="0"/>
              <a:t>api</a:t>
            </a:r>
            <a:r>
              <a:rPr lang="en-US" baseline="0" dirty="0" smtClean="0"/>
              <a:t> yourself – for example if you are working in a restricted environment with no internet access. </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823223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provide some</a:t>
            </a:r>
            <a:r>
              <a:rPr lang="en-US" baseline="0" dirty="0" smtClean="0"/>
              <a:t> resources to help make developing a bit easier. Most of these resources are what are developers on the API use themselves. </a:t>
            </a:r>
          </a:p>
          <a:p>
            <a:r>
              <a:rPr lang="en-US" baseline="0" dirty="0" smtClean="0"/>
              <a:t>For example, we provide a </a:t>
            </a:r>
            <a:r>
              <a:rPr lang="en-US" baseline="0" dirty="0" err="1" smtClean="0"/>
              <a:t>jshint</a:t>
            </a:r>
            <a:r>
              <a:rPr lang="en-US" baseline="0" dirty="0" smtClean="0"/>
              <a:t> file that you can download and use to help detect errors or potential problems in your code. There may be certain warnings that you receive but do not care about, you can open this file and modify it to your specific needs.</a:t>
            </a:r>
          </a:p>
          <a:p>
            <a:endParaRPr lang="en-US" baseline="0" dirty="0" smtClean="0"/>
          </a:p>
          <a:p>
            <a:r>
              <a:rPr lang="en-US" baseline="0" dirty="0" smtClean="0"/>
              <a:t>We also provide a </a:t>
            </a:r>
            <a:r>
              <a:rPr lang="en-US" baseline="0" dirty="0" err="1" smtClean="0"/>
              <a:t>TypeScript</a:t>
            </a:r>
            <a:r>
              <a:rPr lang="en-US" baseline="0" dirty="0" smtClean="0"/>
              <a:t> definition file. This file provides code assist in some IDE’s. One thing to point out is that many IDE’s that may not specifically support working with TS files still have their own form of code assistance or ’smart’ typing. </a:t>
            </a:r>
          </a:p>
          <a:p>
            <a:endParaRPr lang="en-US" baseline="0" dirty="0" smtClean="0"/>
          </a:p>
          <a:p>
            <a:r>
              <a:rPr lang="en-US" baseline="0" dirty="0" smtClean="0"/>
              <a:t>There are build tools provided that help to create your own custom local build of the JSAPI using Bower.</a:t>
            </a:r>
          </a:p>
          <a:p>
            <a:endParaRPr lang="en-US" baseline="0" dirty="0" smtClean="0"/>
          </a:p>
          <a:p>
            <a:r>
              <a:rPr lang="en-US" baseline="0" dirty="0" smtClean="0"/>
              <a:t>And lastly, we provide a sample callback page which can be downloaded and used if working with </a:t>
            </a:r>
            <a:r>
              <a:rPr lang="en-US" baseline="0" dirty="0" err="1" smtClean="0"/>
              <a:t>Oauth</a:t>
            </a:r>
            <a:r>
              <a:rPr lang="en-US" baseline="0" dirty="0" smtClean="0"/>
              <a:t> for security. This page would be needed if used with an </a:t>
            </a:r>
            <a:r>
              <a:rPr lang="en-US" baseline="0" dirty="0" err="1" smtClean="0"/>
              <a:t>Oauth</a:t>
            </a:r>
            <a:r>
              <a:rPr lang="en-US" baseline="0" dirty="0" smtClean="0"/>
              <a:t> </a:t>
            </a:r>
            <a:r>
              <a:rPr lang="en-US" baseline="0" dirty="0" err="1" smtClean="0"/>
              <a:t>signin</a:t>
            </a:r>
            <a:r>
              <a:rPr lang="en-US" baseline="0" dirty="0" smtClean="0"/>
              <a:t> popup page.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30886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 couple different ways to style your JS API application using CSS. </a:t>
            </a:r>
          </a:p>
          <a:p>
            <a:endParaRPr lang="en-US" baseline="0" dirty="0" smtClean="0"/>
          </a:p>
          <a:p>
            <a:r>
              <a:rPr lang="en-US" baseline="0" dirty="0" smtClean="0"/>
              <a:t>At the very highest level, you can reference the </a:t>
            </a:r>
            <a:r>
              <a:rPr lang="en-US" baseline="0" dirty="0" err="1" smtClean="0"/>
              <a:t>main.css</a:t>
            </a:r>
            <a:r>
              <a:rPr lang="en-US" baseline="0" dirty="0" smtClean="0"/>
              <a:t> file which contains every single style within the API. This is much simpler since you don’t need to comb through and figure out what is needed, but it is bigger in size and does have that element of overhead.</a:t>
            </a:r>
          </a:p>
          <a:p>
            <a:endParaRPr lang="en-US" baseline="0" dirty="0" smtClean="0"/>
          </a:p>
          <a:p>
            <a:r>
              <a:rPr lang="en-US" baseline="0" dirty="0" smtClean="0"/>
              <a:t>The </a:t>
            </a:r>
            <a:r>
              <a:rPr lang="en-US" baseline="0" dirty="0" err="1" smtClean="0"/>
              <a:t>View.css</a:t>
            </a:r>
            <a:r>
              <a:rPr lang="en-US" baseline="0" dirty="0" smtClean="0"/>
              <a:t> is another option to reference if you are only needing the very basics. This is a lightweight version of what we provide in our API and is good if not needing to go above and beyond with styling customizations.</a:t>
            </a:r>
          </a:p>
          <a:p>
            <a:endParaRPr lang="en-US" baseline="0" dirty="0" smtClean="0"/>
          </a:p>
          <a:p>
            <a:r>
              <a:rPr lang="en-US" baseline="0" dirty="0" smtClean="0"/>
              <a:t>Lastly, you can create your own custom CSS build. We provide tools that help with this in addition to the source for all of our widgets’ CSS.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451738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6/27/16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smtClean="0"/>
              <a:t>Demo </a:t>
            </a:r>
            <a:r>
              <a:rPr kumimoji="0" lang="en-US" dirty="0"/>
              <a:t>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6/27/16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smtClean="0"/>
              <a:t>Click to Edit User Screens Title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6/27/16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smtClean="0"/>
              <a:t>BIG Word</a:t>
            </a:r>
            <a:endParaRPr lang="en-US" dirty="0"/>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smtClean="0"/>
              <a:t>Smaller word</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6/27/16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smtClean="0"/>
              <a:t>“Quote”</a:t>
            </a:r>
            <a:endParaRPr lang="en-US" dirty="0"/>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smtClean="0"/>
              <a:t>Name</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6/27/16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smtClean="0"/>
              <a:t>Click to Edit Master Title Style</a:t>
            </a:r>
            <a:endParaRPr lang="en-US" dirty="0"/>
          </a:p>
        </p:txBody>
      </p:sp>
      <p:sp>
        <p:nvSpPr>
          <p:cNvPr id="5" name="Content Placeholder 4"/>
          <p:cNvSpPr>
            <a:spLocks noGrp="1"/>
          </p:cNvSpPr>
          <p:nvPr>
            <p:ph sz="quarter" idx="10"/>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6/27/16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smtClean="0"/>
              <a:t>Click to Edit Master Title Style</a:t>
            </a:r>
            <a:endParaRPr lang="en-US" dirty="0"/>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smtClean="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6/27/16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smtClean="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6/27/16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smtClean="0"/>
              <a:t>Click to Edit Master Title Style</a:t>
            </a:r>
            <a:endParaRPr lang="en-US" dirty="0"/>
          </a:p>
        </p:txBody>
      </p:sp>
      <p:sp>
        <p:nvSpPr>
          <p:cNvPr id="9" name="Content Placeholder 21"/>
          <p:cNvSpPr>
            <a:spLocks noGrp="1"/>
          </p:cNvSpPr>
          <p:nvPr>
            <p:ph sz="quarter" idx="18"/>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smtClean="0"/>
              <a:t>Click to Edit Subtitle (optional)</a:t>
            </a:r>
            <a:endParaRPr lang="en-US" dirty="0"/>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smtClean="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6/27/16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6/27/16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6/27/16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6/27/16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Presenter</a:t>
            </a:r>
            <a:r>
              <a:rPr lang="en-US" dirty="0"/>
              <a:t>(s)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smtClean="0"/>
              <a:t>Click to Edit Section </a:t>
            </a:r>
            <a:r>
              <a:rPr kumimoji="0" lang="en-US" dirty="0"/>
              <a:t>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6/27/16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6/27/16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timing>
    <p:tnLst>
      <p:par>
        <p:cTn xmlns:p14="http://schemas.microsoft.com/office/powerpoint/2010/main" id="1" dur="indefinite" restart="never" nodeType="tmRoot"/>
      </p:par>
    </p:tnLst>
  </p:timing>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s.arcgis.com/javascript/latest/api-reference/esri-layers-Layer.html" TargetMode="External"/><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s.arcgis.com/javascript/latest/guide/working-with-props/index.html" TargetMode="External"/><Relationship Id="rId4" Type="http://schemas.openxmlformats.org/officeDocument/2006/relationships/hyperlink" Target="https://developers.arcgis.com/javascript/beta/api-reference/esri-core-watchUtils.html" TargetMode="Externa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heather/Demos/UC2016/demos/Step2_Layer/" TargetMode="External"/><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s.arcgis.com/javascript/latest/sample-code/get-started-visualization/index.html"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arcgis.com/javascript/latest/api-reference/esri-symbols-SimpleMarkerSymbol.html%23color" TargetMode="External"/><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ocalhost/~heather/Demos/UC2016/demos/Step3_LayerRenderer/" TargetMode="Externa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ocalhost/~heather/Demos/UC2016/demos/Step4_Popup/" TargetMode="Externa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ocalhost/~heather/Demos/UC2016/demos/Step5_LayerFilter/" TargetMode="Externa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Esri/uc-2106-JSAPI-introduct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ocalhost/~heather/Demos/UC2016/demos/Step6_Webmap/" TargetMode="Externa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hyperlink" Target="http://localhost/~heather/Demos/UC2016/demos/Step7_Widgets/" TargetMode="External"/><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arcgis.com/javascript/"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jpeg"/><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hyperlink" Target="https://github.com/Esri/jsapi-resources" TargetMode="External"/><Relationship Id="rId5" Type="http://schemas.openxmlformats.org/officeDocument/2006/relationships/image" Target="../media/image10.tiff"/><Relationship Id="rId6" Type="http://schemas.openxmlformats.org/officeDocument/2006/relationships/image" Target="../media/image11.tiff"/><Relationship Id="rId7" Type="http://schemas.openxmlformats.org/officeDocument/2006/relationships/image" Target="../media/image12.tiff"/><Relationship Id="rId8" Type="http://schemas.openxmlformats.org/officeDocument/2006/relationships/image" Target="../media/image13.tiff"/><Relationship Id="rId9"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arcgis.com/javascript/latest/guide/get-api/index.html" TargetMode="External"/><Relationship Id="rId4" Type="http://schemas.openxmlformats.org/officeDocument/2006/relationships/hyperlink" Target="https://developers.arcgis.com/downloads/" TargetMode="External"/><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sri/jsapi-resources" TargetMode="External"/><Relationship Id="rId4" Type="http://schemas.openxmlformats.org/officeDocument/2006/relationships/hyperlink" Target="http://jshint.com/about/" TargetMode="External"/><Relationship Id="rId5" Type="http://schemas.openxmlformats.org/officeDocument/2006/relationships/hyperlink" Target="http://www.typescriptlang.org/" TargetMode="External"/><Relationship Id="rId6" Type="http://schemas.openxmlformats.org/officeDocument/2006/relationships/hyperlink" Target="https://bower.io/"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s.arcgis.com/javascript/latest/guide/styling/index.html" TargetMode="External"/><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
            <a:ext cx="12188952" cy="6857999"/>
            <a:chOff x="0" y="0"/>
            <a:chExt cx="12188952" cy="6857999"/>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0" y="0"/>
              <a:ext cx="12188952" cy="6857999"/>
            </a:xfrm>
            <a:prstGeom prst="rect">
              <a:avLst/>
            </a:prstGeom>
          </p:spPr>
        </p:pic>
        <p:pic>
          <p:nvPicPr>
            <p:cNvPr id="4" name="Picture 3" descr="esri-10GlobeLogo_1CRev.png"/>
            <p:cNvPicPr>
              <a:picLocks noChangeAspect="1"/>
            </p:cNvPicPr>
            <p:nvPr/>
          </p:nvPicPr>
          <p:blipFill rotWithShape="1">
            <a:blip r:embed="rId4" cstate="screen">
              <a:alphaModFix amt="39000"/>
              <a:extLst>
                <a:ext uri="{28A0092B-C50C-407E-A947-70E740481C1C}">
                  <a14:useLocalDpi xmlns:a14="http://schemas.microsoft.com/office/drawing/2010/main"/>
                </a:ext>
              </a:extLst>
            </a:blip>
            <a:srcRect/>
            <a:stretch/>
          </p:blipFill>
          <p:spPr>
            <a:xfrm>
              <a:off x="11349429" y="2630922"/>
              <a:ext cx="642731" cy="348435"/>
            </a:xfrm>
            <a:prstGeom prst="rect">
              <a:avLst/>
            </a:prstGeom>
          </p:spPr>
        </p:pic>
      </p:grpSp>
      <p:sp>
        <p:nvSpPr>
          <p:cNvPr id="3" name="Title 2"/>
          <p:cNvSpPr>
            <a:spLocks noGrp="1"/>
          </p:cNvSpPr>
          <p:nvPr>
            <p:ph type="ctrTitle"/>
          </p:nvPr>
        </p:nvSpPr>
        <p:spPr/>
        <p:txBody>
          <a:bodyPr/>
          <a:lstStyle/>
          <a:p>
            <a:r>
              <a:rPr lang="en-US" dirty="0" smtClean="0"/>
              <a:t>ArcGIS API for JavaScript</a:t>
            </a:r>
            <a:br>
              <a:rPr lang="en-US" dirty="0" smtClean="0"/>
            </a:br>
            <a:r>
              <a:rPr lang="en-US" dirty="0" smtClean="0"/>
              <a:t>An Introduction</a:t>
            </a:r>
            <a:endParaRPr lang="en-US" dirty="0"/>
          </a:p>
        </p:txBody>
      </p:sp>
      <p:sp>
        <p:nvSpPr>
          <p:cNvPr id="13" name="TextBox 12"/>
          <p:cNvSpPr txBox="1"/>
          <p:nvPr/>
        </p:nvSpPr>
        <p:spPr>
          <a:xfrm>
            <a:off x="6960660" y="4233786"/>
            <a:ext cx="4325816" cy="417728"/>
          </a:xfrm>
          <a:prstGeom prst="rect">
            <a:avLst/>
          </a:prstGeom>
          <a:noFill/>
          <a:effectLst/>
        </p:spPr>
        <p:txBody>
          <a:bodyPr wrap="square" lIns="0" tIns="0" rIns="0" bIns="0" rtlCol="0">
            <a:noAutofit/>
          </a:bodyPr>
          <a:lstStyle/>
          <a:p>
            <a:pPr algn="l" eaLnBrk="0" hangingPunct="0">
              <a:lnSpc>
                <a:spcPts val="1800"/>
              </a:lnSpc>
            </a:pPr>
            <a:r>
              <a:rPr lang="en-US" sz="3200" b="1" dirty="0" smtClean="0">
                <a:ea typeface="+mn-ea"/>
                <a:cs typeface="+mn-cs"/>
              </a:rPr>
              <a:t>Kelly Hutchins</a:t>
            </a:r>
          </a:p>
        </p:txBody>
      </p:sp>
      <p:sp>
        <p:nvSpPr>
          <p:cNvPr id="15" name="TextBox 14"/>
          <p:cNvSpPr txBox="1"/>
          <p:nvPr/>
        </p:nvSpPr>
        <p:spPr>
          <a:xfrm>
            <a:off x="6960660" y="5117744"/>
            <a:ext cx="4325816" cy="597877"/>
          </a:xfrm>
          <a:prstGeom prst="rect">
            <a:avLst/>
          </a:prstGeom>
          <a:noFill/>
          <a:effectLst/>
        </p:spPr>
        <p:txBody>
          <a:bodyPr wrap="square" lIns="0" tIns="0" rIns="0" bIns="0" rtlCol="0">
            <a:noAutofit/>
          </a:bodyPr>
          <a:lstStyle/>
          <a:p>
            <a:pPr algn="l" eaLnBrk="0" hangingPunct="0">
              <a:lnSpc>
                <a:spcPts val="1800"/>
              </a:lnSpc>
            </a:pPr>
            <a:r>
              <a:rPr lang="en-US" sz="3200" b="1" dirty="0" smtClean="0">
                <a:ea typeface="+mn-ea"/>
                <a:cs typeface="+mn-cs"/>
              </a:rPr>
              <a:t>Heather </a:t>
            </a:r>
            <a:r>
              <a:rPr lang="en-US" sz="3200" b="1" dirty="0" err="1" smtClean="0">
                <a:ea typeface="+mn-ea"/>
                <a:cs typeface="+mn-cs"/>
              </a:rPr>
              <a:t>Gonzago</a:t>
            </a:r>
            <a:endParaRPr lang="en-US" sz="3200" b="1" dirty="0" smtClean="0">
              <a:ea typeface="+mn-ea"/>
              <a:cs typeface="+mn-cs"/>
            </a:endParaRPr>
          </a:p>
        </p:txBody>
      </p:sp>
    </p:spTree>
    <p:extLst>
      <p:ext uri="{BB962C8B-B14F-4D97-AF65-F5344CB8AC3E}">
        <p14:creationId xmlns:p14="http://schemas.microsoft.com/office/powerpoint/2010/main" val="279813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steps  </a:t>
            </a:r>
            <a:endParaRPr lang="en-US" dirty="0"/>
          </a:p>
        </p:txBody>
      </p:sp>
      <p:sp>
        <p:nvSpPr>
          <p:cNvPr id="4" name="TextBox 3"/>
          <p:cNvSpPr txBox="1"/>
          <p:nvPr/>
        </p:nvSpPr>
        <p:spPr>
          <a:xfrm>
            <a:off x="2461526" y="86239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3" name="Content Placeholder 2"/>
          <p:cNvSpPr>
            <a:spLocks noGrp="1"/>
          </p:cNvSpPr>
          <p:nvPr>
            <p:ph sz="quarter" idx="10"/>
          </p:nvPr>
        </p:nvSpPr>
        <p:spPr>
          <a:xfrm>
            <a:off x="794480" y="1634849"/>
            <a:ext cx="4674336" cy="4097736"/>
          </a:xfrm>
        </p:spPr>
        <p:txBody>
          <a:bodyPr/>
          <a:lstStyle/>
          <a:p>
            <a:r>
              <a:rPr lang="en-US" dirty="0" smtClean="0"/>
              <a:t>How will application be written?</a:t>
            </a:r>
          </a:p>
          <a:p>
            <a:r>
              <a:rPr lang="en-US" dirty="0" smtClean="0"/>
              <a:t>Separate files or one combined file?</a:t>
            </a:r>
          </a:p>
          <a:p>
            <a:r>
              <a:rPr lang="en-US" dirty="0" smtClean="0"/>
              <a:t>Demos shows separate HTML, CSS, and JS files</a:t>
            </a:r>
          </a:p>
          <a:p>
            <a:r>
              <a:rPr lang="en-US" dirty="0" smtClean="0"/>
              <a:t>Reference JSAPI and any additional references, e.g. CSS, any other libraries in markup</a:t>
            </a:r>
          </a:p>
          <a:p>
            <a:endParaRPr lang="en-US" dirty="0" smtClean="0"/>
          </a:p>
          <a:p>
            <a:endParaRPr lang="en-US" dirty="0"/>
          </a:p>
        </p:txBody>
      </p:sp>
      <p:pic>
        <p:nvPicPr>
          <p:cNvPr id="6" name="Picture 5"/>
          <p:cNvPicPr>
            <a:picLocks noChangeAspect="1"/>
          </p:cNvPicPr>
          <p:nvPr/>
        </p:nvPicPr>
        <p:blipFill>
          <a:blip r:embed="rId3"/>
          <a:stretch>
            <a:fillRect/>
          </a:stretch>
        </p:blipFill>
        <p:spPr>
          <a:xfrm>
            <a:off x="7408984" y="1445428"/>
            <a:ext cx="3183339" cy="2603043"/>
          </a:xfrm>
          <a:prstGeom prst="rect">
            <a:avLst/>
          </a:prstGeom>
          <a:effectLst>
            <a:outerShdw blurRad="50800" dist="76200" dir="5400000" algn="t" rotWithShape="0">
              <a:schemeClr val="tx1">
                <a:lumMod val="85000"/>
                <a:alpha val="40000"/>
              </a:schemeClr>
            </a:outerShdw>
          </a:effectLst>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7915" y="4512281"/>
            <a:ext cx="5948035" cy="1413736"/>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5254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map</a:t>
            </a:r>
            <a:endParaRPr lang="en-US" dirty="0"/>
          </a:p>
        </p:txBody>
      </p:sp>
      <p:sp>
        <p:nvSpPr>
          <p:cNvPr id="4" name="TextBox 3"/>
          <p:cNvSpPr txBox="1"/>
          <p:nvPr/>
        </p:nvSpPr>
        <p:spPr>
          <a:xfrm>
            <a:off x="2461526" y="86239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63985" y="1051957"/>
            <a:ext cx="5023756" cy="2754458"/>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63986" y="3806415"/>
            <a:ext cx="5023756" cy="2762782"/>
          </a:xfrm>
          <a:prstGeom prst="rect">
            <a:avLst/>
          </a:prstGeom>
        </p:spPr>
      </p:pic>
      <p:pic>
        <p:nvPicPr>
          <p:cNvPr id="3" name="Picture 2"/>
          <p:cNvPicPr>
            <a:picLocks noChangeAspect="1"/>
          </p:cNvPicPr>
          <p:nvPr/>
        </p:nvPicPr>
        <p:blipFill>
          <a:blip r:embed="rId5"/>
          <a:stretch>
            <a:fillRect/>
          </a:stretch>
        </p:blipFill>
        <p:spPr>
          <a:xfrm>
            <a:off x="918476" y="1956565"/>
            <a:ext cx="4000500" cy="1371600"/>
          </a:xfrm>
          <a:prstGeom prst="rect">
            <a:avLst/>
          </a:prstGeom>
        </p:spPr>
      </p:pic>
    </p:spTree>
    <p:extLst>
      <p:ext uri="{BB962C8B-B14F-4D97-AF65-F5344CB8AC3E}">
        <p14:creationId xmlns:p14="http://schemas.microsoft.com/office/powerpoint/2010/main" val="5133585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a:t>
            </a:r>
            <a:endParaRPr lang="en-US" dirty="0"/>
          </a:p>
        </p:txBody>
      </p:sp>
      <p:sp>
        <p:nvSpPr>
          <p:cNvPr id="4" name="TextBox 3"/>
          <p:cNvSpPr txBox="1"/>
          <p:nvPr/>
        </p:nvSpPr>
        <p:spPr>
          <a:xfrm>
            <a:off x="2461526" y="86239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3" name="Content Placeholder 2"/>
          <p:cNvSpPr>
            <a:spLocks noGrp="1"/>
          </p:cNvSpPr>
          <p:nvPr>
            <p:ph sz="quarter" idx="10"/>
          </p:nvPr>
        </p:nvSpPr>
        <p:spPr>
          <a:xfrm>
            <a:off x="794479" y="1634848"/>
            <a:ext cx="6010767" cy="4238413"/>
          </a:xfrm>
        </p:spPr>
        <p:txBody>
          <a:bodyPr/>
          <a:lstStyle/>
          <a:p>
            <a:endParaRPr lang="en-US" dirty="0" smtClean="0"/>
          </a:p>
          <a:p>
            <a:endParaRPr lang="en-US" dirty="0"/>
          </a:p>
          <a:p>
            <a:r>
              <a:rPr lang="en-US" dirty="0" smtClean="0"/>
              <a:t>Modules out of order</a:t>
            </a:r>
            <a:endParaRPr lang="en-US" dirty="0"/>
          </a:p>
          <a:p>
            <a:endParaRPr lang="en-US" dirty="0"/>
          </a:p>
          <a:p>
            <a:r>
              <a:rPr lang="en-US" dirty="0" smtClean="0"/>
              <a:t>Blank tiles -&gt; Can’t find CSS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4479" y="1776795"/>
            <a:ext cx="9834955" cy="416294"/>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0482" y="2817406"/>
            <a:ext cx="5298952" cy="3197802"/>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7667921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View </a:t>
            </a:r>
            <a:endParaRPr lang="en-US" dirty="0"/>
          </a:p>
        </p:txBody>
      </p:sp>
      <p:pic>
        <p:nvPicPr>
          <p:cNvPr id="5" name="Picture 4"/>
          <p:cNvPicPr>
            <a:picLocks noChangeAspect="1"/>
          </p:cNvPicPr>
          <p:nvPr/>
        </p:nvPicPr>
        <p:blipFill>
          <a:blip r:embed="rId3"/>
          <a:stretch>
            <a:fillRect/>
          </a:stretch>
        </p:blipFill>
        <p:spPr>
          <a:xfrm>
            <a:off x="3167743" y="2167164"/>
            <a:ext cx="5347607" cy="2829162"/>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20551220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 layers  </a:t>
            </a:r>
            <a:endParaRPr lang="en-US" dirty="0"/>
          </a:p>
        </p:txBody>
      </p:sp>
      <p:sp>
        <p:nvSpPr>
          <p:cNvPr id="5" name="Content Placeholder 4"/>
          <p:cNvSpPr>
            <a:spLocks noGrp="1"/>
          </p:cNvSpPr>
          <p:nvPr>
            <p:ph sz="quarter" idx="10"/>
          </p:nvPr>
        </p:nvSpPr>
        <p:spPr/>
        <p:txBody>
          <a:bodyPr/>
          <a:lstStyle/>
          <a:p>
            <a:r>
              <a:rPr lang="en-US" dirty="0" smtClean="0">
                <a:hlinkClick r:id="rId3"/>
              </a:rPr>
              <a:t>Layer types </a:t>
            </a:r>
            <a:endParaRPr lang="en-US" dirty="0"/>
          </a:p>
          <a:p>
            <a:pPr lvl="1"/>
            <a:r>
              <a:rPr lang="en-US" dirty="0" err="1" smtClean="0"/>
              <a:t>FeatureLayer</a:t>
            </a:r>
            <a:endParaRPr lang="en-US" dirty="0" smtClean="0"/>
          </a:p>
          <a:p>
            <a:pPr lvl="1"/>
            <a:r>
              <a:rPr lang="en-US" dirty="0" err="1" smtClean="0"/>
              <a:t>MapImageLayer</a:t>
            </a:r>
            <a:endParaRPr lang="en-US" dirty="0" smtClean="0"/>
          </a:p>
          <a:p>
            <a:pPr lvl="1"/>
            <a:r>
              <a:rPr lang="en-US" dirty="0" err="1" smtClean="0"/>
              <a:t>ImageryLayer</a:t>
            </a:r>
            <a:endParaRPr lang="en-US" dirty="0" smtClean="0"/>
          </a:p>
          <a:p>
            <a:pPr lvl="1"/>
            <a:r>
              <a:rPr lang="en-US" dirty="0" err="1" smtClean="0"/>
              <a:t>TileLayer</a:t>
            </a:r>
            <a:endParaRPr lang="en-US" dirty="0" smtClean="0"/>
          </a:p>
          <a:p>
            <a:pPr lvl="1"/>
            <a:r>
              <a:rPr lang="en-US" dirty="0" err="1" smtClean="0"/>
              <a:t>VectorTileLayer</a:t>
            </a:r>
            <a:endParaRPr lang="en-US" dirty="0" smtClean="0"/>
          </a:p>
          <a:p>
            <a:pPr lvl="1"/>
            <a:r>
              <a:rPr lang="en-US" dirty="0" err="1" smtClean="0"/>
              <a:t>GroupLayer</a:t>
            </a:r>
            <a:endParaRPr lang="en-US" dirty="0" smtClean="0"/>
          </a:p>
          <a:p>
            <a:pPr lvl="1"/>
            <a:r>
              <a:rPr lang="en-US" dirty="0" err="1" smtClean="0"/>
              <a:t>SceneLayer</a:t>
            </a:r>
            <a:endParaRPr lang="en-US" dirty="0" smtClean="0"/>
          </a:p>
          <a:p>
            <a:pPr lvl="1"/>
            <a:r>
              <a:rPr lang="is-IS" dirty="0" smtClean="0"/>
              <a:t>… and more</a:t>
            </a:r>
            <a:endParaRPr lang="en-US" dirty="0" smtClean="0"/>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048" y="682625"/>
            <a:ext cx="4708950" cy="5627077"/>
          </a:xfrm>
          <a:prstGeom prst="rect">
            <a:avLst/>
          </a:prstGeom>
        </p:spPr>
      </p:pic>
    </p:spTree>
    <p:extLst>
      <p:ext uri="{BB962C8B-B14F-4D97-AF65-F5344CB8AC3E}">
        <p14:creationId xmlns:p14="http://schemas.microsoft.com/office/powerpoint/2010/main" val="21628139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coding pattern </a:t>
            </a:r>
            <a:endParaRPr lang="en-US" dirty="0"/>
          </a:p>
        </p:txBody>
      </p:sp>
      <p:sp>
        <p:nvSpPr>
          <p:cNvPr id="3" name="Content Placeholder 2"/>
          <p:cNvSpPr>
            <a:spLocks noGrp="1"/>
          </p:cNvSpPr>
          <p:nvPr>
            <p:ph sz="quarter" idx="10"/>
          </p:nvPr>
        </p:nvSpPr>
        <p:spPr/>
        <p:txBody>
          <a:bodyPr/>
          <a:lstStyle/>
          <a:p>
            <a:pPr marL="457200" indent="-457200">
              <a:buFont typeface="+mj-lt"/>
              <a:buAutoNum type="arabicPeriod"/>
            </a:pPr>
            <a:r>
              <a:rPr lang="en-US" dirty="0" smtClean="0"/>
              <a:t>Load module </a:t>
            </a:r>
          </a:p>
          <a:p>
            <a:pPr marL="457200" indent="-457200">
              <a:buFont typeface="+mj-lt"/>
              <a:buAutoNum type="arabicPeriod"/>
            </a:pPr>
            <a:r>
              <a:rPr lang="en-US" dirty="0" smtClean="0"/>
              <a:t>Create layer</a:t>
            </a:r>
          </a:p>
          <a:p>
            <a:pPr marL="457200" indent="-457200">
              <a:buFont typeface="+mj-lt"/>
              <a:buAutoNum type="arabicPeriod"/>
            </a:pPr>
            <a:r>
              <a:rPr lang="en-US" dirty="0" smtClean="0"/>
              <a:t>Set properties</a:t>
            </a:r>
          </a:p>
          <a:p>
            <a:pPr marL="457200" indent="-457200">
              <a:buFont typeface="+mj-lt"/>
              <a:buAutoNum type="arabicPeriod"/>
            </a:pPr>
            <a:r>
              <a:rPr lang="en-US" dirty="0" smtClean="0"/>
              <a:t>Add to map (or scene)</a:t>
            </a:r>
            <a:endParaRPr lang="en-US" dirty="0"/>
          </a:p>
        </p:txBody>
      </p:sp>
      <p:pic>
        <p:nvPicPr>
          <p:cNvPr id="5" name="Picture 4" descr="Screen Shot 2016-06-08 at 3.21.1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44505" y="2025122"/>
            <a:ext cx="6350000" cy="2159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719528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Properties</a:t>
            </a:r>
            <a:endParaRPr lang="en-US" dirty="0"/>
          </a:p>
        </p:txBody>
      </p:sp>
      <p:sp>
        <p:nvSpPr>
          <p:cNvPr id="3" name="Content Placeholder 2"/>
          <p:cNvSpPr>
            <a:spLocks noGrp="1"/>
          </p:cNvSpPr>
          <p:nvPr>
            <p:ph sz="quarter" idx="10"/>
          </p:nvPr>
        </p:nvSpPr>
        <p:spPr>
          <a:xfrm>
            <a:off x="914400" y="1652949"/>
            <a:ext cx="10369296" cy="4308235"/>
          </a:xfrm>
        </p:spPr>
        <p:txBody>
          <a:bodyPr/>
          <a:lstStyle/>
          <a:p>
            <a:r>
              <a:rPr lang="en-US" dirty="0" smtClean="0"/>
              <a:t>All </a:t>
            </a:r>
            <a:r>
              <a:rPr lang="en-US" dirty="0" smtClean="0">
                <a:hlinkClick r:id="rId3"/>
              </a:rPr>
              <a:t>properties </a:t>
            </a:r>
            <a:r>
              <a:rPr lang="en-US" dirty="0" smtClean="0"/>
              <a:t>for each class can be set in its constructor</a:t>
            </a:r>
          </a:p>
          <a:p>
            <a:r>
              <a:rPr lang="en-US" dirty="0" smtClean="0"/>
              <a:t>No need to explicitly call Get/Set for properties</a:t>
            </a:r>
          </a:p>
          <a:p>
            <a:endParaRPr lang="en-US" dirty="0" smtClean="0"/>
          </a:p>
          <a:p>
            <a:endParaRPr lang="en-US" dirty="0"/>
          </a:p>
          <a:p>
            <a:endParaRPr lang="en-US" dirty="0" smtClean="0"/>
          </a:p>
          <a:p>
            <a:endParaRPr lang="en-US" dirty="0" smtClean="0"/>
          </a:p>
          <a:p>
            <a:r>
              <a:rPr lang="en-US" dirty="0" smtClean="0"/>
              <a:t>Watch for property changes</a:t>
            </a:r>
          </a:p>
          <a:p>
            <a:endParaRPr lang="en-US" dirty="0"/>
          </a:p>
          <a:p>
            <a:endParaRPr lang="en-US" dirty="0" smtClean="0"/>
          </a:p>
          <a:p>
            <a:r>
              <a:rPr lang="en-US" dirty="0" smtClean="0"/>
              <a:t>Use </a:t>
            </a:r>
            <a:r>
              <a:rPr lang="en-US" dirty="0" smtClean="0">
                <a:hlinkClick r:id="rId4"/>
              </a:rPr>
              <a:t>esri/core/watchUtils</a:t>
            </a:r>
            <a:r>
              <a:rPr lang="en-US" dirty="0"/>
              <a:t> </a:t>
            </a:r>
            <a:r>
              <a:rPr lang="en-US" dirty="0" smtClean="0"/>
              <a:t>to aid in watching property changes</a:t>
            </a:r>
          </a:p>
          <a:p>
            <a:endParaRPr lang="en-US" dirty="0"/>
          </a:p>
        </p:txBody>
      </p:sp>
      <p:pic>
        <p:nvPicPr>
          <p:cNvPr id="5" name="Picture 4"/>
          <p:cNvPicPr>
            <a:picLocks noChangeAspect="1"/>
          </p:cNvPicPr>
          <p:nvPr/>
        </p:nvPicPr>
        <p:blipFill>
          <a:blip r:embed="rId5"/>
          <a:stretch>
            <a:fillRect/>
          </a:stretch>
        </p:blipFill>
        <p:spPr>
          <a:xfrm>
            <a:off x="1566244" y="2662113"/>
            <a:ext cx="3263900" cy="1168400"/>
          </a:xfrm>
          <a:prstGeom prst="rect">
            <a:avLst/>
          </a:prstGeom>
        </p:spPr>
      </p:pic>
      <p:sp>
        <p:nvSpPr>
          <p:cNvPr id="6" name="TextBox 5"/>
          <p:cNvSpPr txBox="1"/>
          <p:nvPr/>
        </p:nvSpPr>
        <p:spPr>
          <a:xfrm>
            <a:off x="6523892" y="550398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pic>
        <p:nvPicPr>
          <p:cNvPr id="9" name="Picture 8"/>
          <p:cNvPicPr>
            <a:picLocks noChangeAspect="1"/>
          </p:cNvPicPr>
          <p:nvPr/>
        </p:nvPicPr>
        <p:blipFill>
          <a:blip r:embed="rId6"/>
          <a:stretch>
            <a:fillRect/>
          </a:stretch>
        </p:blipFill>
        <p:spPr>
          <a:xfrm>
            <a:off x="1566244" y="4842113"/>
            <a:ext cx="7112000" cy="317500"/>
          </a:xfrm>
          <a:prstGeom prst="rect">
            <a:avLst/>
          </a:prstGeom>
          <a:effectLst>
            <a:outerShdw blurRad="50800" dist="76200" dir="5400000" algn="t" rotWithShape="0">
              <a:prstClr val="black">
                <a:alpha val="40000"/>
              </a:prstClr>
            </a:outerShdw>
          </a:effectLst>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86022" y="2202460"/>
            <a:ext cx="3950911" cy="1178539"/>
          </a:xfrm>
          <a:prstGeom prst="rect">
            <a:avLst/>
          </a:prstGeom>
        </p:spPr>
      </p:pic>
    </p:spTree>
    <p:extLst>
      <p:ext uri="{BB962C8B-B14F-4D97-AF65-F5344CB8AC3E}">
        <p14:creationId xmlns:p14="http://schemas.microsoft.com/office/powerpoint/2010/main" val="6152361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 layer to sample app</a:t>
            </a:r>
            <a:endParaRPr lang="en-US" dirty="0"/>
          </a:p>
        </p:txBody>
      </p:sp>
      <p:pic>
        <p:nvPicPr>
          <p:cNvPr id="4" name="Picture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17784" y="1336431"/>
            <a:ext cx="8163169" cy="4965810"/>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40565387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enderers</a:t>
            </a:r>
            <a:endParaRPr lang="en-US" dirty="0"/>
          </a:p>
        </p:txBody>
      </p:sp>
      <p:sp>
        <p:nvSpPr>
          <p:cNvPr id="3" name="Content Placeholder 2"/>
          <p:cNvSpPr>
            <a:spLocks noGrp="1"/>
          </p:cNvSpPr>
          <p:nvPr>
            <p:ph sz="quarter" idx="10"/>
          </p:nvPr>
        </p:nvSpPr>
        <p:spPr/>
        <p:txBody>
          <a:bodyPr/>
          <a:lstStyle/>
          <a:p>
            <a:r>
              <a:rPr lang="en-US" dirty="0" smtClean="0">
                <a:hlinkClick r:id="rId3"/>
              </a:rPr>
              <a:t>Define </a:t>
            </a:r>
            <a:r>
              <a:rPr lang="en-US" dirty="0" smtClean="0"/>
              <a:t>a set of symbols to use for the layer</a:t>
            </a:r>
          </a:p>
          <a:p>
            <a:r>
              <a:rPr lang="en-US" dirty="0" smtClean="0"/>
              <a:t>Set rules on how the symbols should be used</a:t>
            </a:r>
          </a:p>
          <a:p>
            <a:r>
              <a:rPr lang="en-US" dirty="0" smtClean="0"/>
              <a:t>Basic coding pattern </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2256" y="3543300"/>
            <a:ext cx="4706792" cy="1537677"/>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230709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Symbols</a:t>
            </a:r>
            <a:endParaRPr lang="en-US" dirty="0"/>
          </a:p>
        </p:txBody>
      </p:sp>
      <p:sp>
        <p:nvSpPr>
          <p:cNvPr id="3" name="Content Placeholder 2"/>
          <p:cNvSpPr>
            <a:spLocks noGrp="1"/>
          </p:cNvSpPr>
          <p:nvPr>
            <p:ph sz="quarter" idx="10"/>
          </p:nvPr>
        </p:nvSpPr>
        <p:spPr>
          <a:xfrm>
            <a:off x="6099048" y="1304144"/>
            <a:ext cx="5572594" cy="3191803"/>
          </a:xfrm>
        </p:spPr>
        <p:txBody>
          <a:bodyPr/>
          <a:lstStyle/>
          <a:p>
            <a:r>
              <a:rPr lang="en-US" dirty="0" smtClean="0"/>
              <a:t>Renderers make use of </a:t>
            </a:r>
            <a:r>
              <a:rPr lang="en-US" dirty="0" err="1" smtClean="0"/>
              <a:t>symbology</a:t>
            </a:r>
            <a:endParaRPr lang="en-US" dirty="0" smtClean="0"/>
          </a:p>
          <a:p>
            <a:pPr lvl="1"/>
            <a:r>
              <a:rPr lang="en-US" dirty="0" smtClean="0"/>
              <a:t>Points, lines, and polygons</a:t>
            </a:r>
          </a:p>
          <a:p>
            <a:r>
              <a:rPr lang="en-US" dirty="0" smtClean="0"/>
              <a:t>Pass the symbol to the renderer</a:t>
            </a:r>
          </a:p>
          <a:p>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668581"/>
            <a:ext cx="4140408" cy="3062533"/>
          </a:xfrm>
          <a:prstGeom prst="rect">
            <a:avLst/>
          </a:prstGeom>
          <a:effectLst>
            <a:outerShdw blurRad="50800" dist="76200" dir="5400000" algn="t" rotWithShape="0">
              <a:prstClr val="black">
                <a:alpha val="40000"/>
              </a:prstClr>
            </a:outerShdw>
          </a:effectLst>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2778" y="2900045"/>
            <a:ext cx="5658370" cy="2735836"/>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517712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3049" y="0"/>
            <a:ext cx="12188950" cy="6857998"/>
          </a:xfrm>
          <a:prstGeom prst="rect">
            <a:avLst/>
          </a:prstGeom>
        </p:spPr>
      </p:pic>
      <p:sp>
        <p:nvSpPr>
          <p:cNvPr id="11" name="Title 10"/>
          <p:cNvSpPr>
            <a:spLocks noGrp="1"/>
          </p:cNvSpPr>
          <p:nvPr>
            <p:ph type="title"/>
          </p:nvPr>
        </p:nvSpPr>
        <p:spPr/>
        <p:txBody>
          <a:bodyPr/>
          <a:lstStyle/>
          <a:p>
            <a:r>
              <a:rPr lang="en-US" dirty="0" smtClean="0"/>
              <a:t>Outline </a:t>
            </a:r>
            <a:endParaRPr lang="en-US" dirty="0"/>
          </a:p>
        </p:txBody>
      </p:sp>
      <p:sp>
        <p:nvSpPr>
          <p:cNvPr id="13" name="Content Placeholder 12"/>
          <p:cNvSpPr>
            <a:spLocks noGrp="1"/>
          </p:cNvSpPr>
          <p:nvPr>
            <p:ph sz="quarter" idx="18"/>
          </p:nvPr>
        </p:nvSpPr>
        <p:spPr/>
        <p:txBody>
          <a:bodyPr/>
          <a:lstStyle/>
          <a:p>
            <a:r>
              <a:rPr lang="en-US" dirty="0" smtClean="0"/>
              <a:t>Setup</a:t>
            </a:r>
          </a:p>
          <a:p>
            <a:r>
              <a:rPr lang="en-US" dirty="0" smtClean="0"/>
              <a:t>First Steps</a:t>
            </a:r>
          </a:p>
          <a:p>
            <a:r>
              <a:rPr lang="en-US" dirty="0" smtClean="0"/>
              <a:t>Working with layers</a:t>
            </a:r>
          </a:p>
          <a:p>
            <a:r>
              <a:rPr lang="en-US" dirty="0"/>
              <a:t>Symbols and Renderers </a:t>
            </a:r>
            <a:endParaRPr lang="en-US" dirty="0" smtClean="0"/>
          </a:p>
          <a:p>
            <a:r>
              <a:rPr lang="en-US" dirty="0" smtClean="0"/>
              <a:t>Make your map interactive </a:t>
            </a:r>
          </a:p>
          <a:p>
            <a:r>
              <a:rPr lang="en-US" dirty="0" smtClean="0"/>
              <a:t>Widgets and styling</a:t>
            </a:r>
          </a:p>
          <a:p>
            <a:pPr marL="0" indent="0">
              <a:buNone/>
            </a:pPr>
            <a:endParaRPr lang="en-US" dirty="0" smtClean="0"/>
          </a:p>
        </p:txBody>
      </p:sp>
    </p:spTree>
    <p:extLst>
      <p:ext uri="{BB962C8B-B14F-4D97-AF65-F5344CB8AC3E}">
        <p14:creationId xmlns:p14="http://schemas.microsoft.com/office/powerpoint/2010/main" val="14004114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Autocasting</a:t>
            </a:r>
            <a:r>
              <a:rPr lang="en-US" dirty="0" smtClean="0"/>
              <a:t> </a:t>
            </a:r>
            <a:endParaRPr lang="en-US" dirty="0"/>
          </a:p>
        </p:txBody>
      </p:sp>
      <p:sp>
        <p:nvSpPr>
          <p:cNvPr id="3" name="Content Placeholder 2"/>
          <p:cNvSpPr>
            <a:spLocks noGrp="1"/>
          </p:cNvSpPr>
          <p:nvPr>
            <p:ph sz="quarter" idx="10"/>
          </p:nvPr>
        </p:nvSpPr>
        <p:spPr/>
        <p:txBody>
          <a:bodyPr/>
          <a:lstStyle/>
          <a:p>
            <a:r>
              <a:rPr lang="en-US" dirty="0"/>
              <a:t>A</a:t>
            </a:r>
            <a:r>
              <a:rPr lang="en-US" dirty="0" smtClean="0"/>
              <a:t>llows you to pass in a property without having to specifically require it in the code.</a:t>
            </a:r>
          </a:p>
          <a:p>
            <a:pPr lvl="1"/>
            <a:r>
              <a:rPr lang="en-US" sz="2000" dirty="0" smtClean="0"/>
              <a:t>Efficient</a:t>
            </a:r>
          </a:p>
          <a:p>
            <a:pPr lvl="1"/>
            <a:r>
              <a:rPr lang="en-US" sz="2000" dirty="0" smtClean="0"/>
              <a:t>Less code</a:t>
            </a:r>
          </a:p>
          <a:p>
            <a:pPr lvl="1"/>
            <a:r>
              <a:rPr lang="en-US" sz="2000" dirty="0" smtClean="0"/>
              <a:t>Less overhead</a:t>
            </a:r>
          </a:p>
          <a:p>
            <a:pPr lvl="1"/>
            <a:endParaRPr lang="en-US" sz="2000" dirty="0"/>
          </a:p>
          <a:p>
            <a:r>
              <a:rPr lang="en-US" dirty="0" smtClean="0"/>
              <a:t>Not sure if a property can use this functionality?</a:t>
            </a:r>
          </a:p>
          <a:p>
            <a:pPr lvl="1"/>
            <a:r>
              <a:rPr lang="en-US" sz="2000" dirty="0" smtClean="0"/>
              <a:t>Check property’s API reference for </a:t>
            </a:r>
            <a:r>
              <a:rPr lang="en-US" sz="2000" dirty="0" err="1" smtClean="0"/>
              <a:t>Autocast</a:t>
            </a:r>
            <a:r>
              <a:rPr lang="en-US" sz="2000" dirty="0" smtClean="0"/>
              <a:t> label</a:t>
            </a:r>
          </a:p>
          <a:p>
            <a:endParaRPr lang="en-US" dirty="0"/>
          </a:p>
          <a:p>
            <a:endParaRPr lang="en-US" dirty="0" smtClean="0"/>
          </a:p>
        </p:txBody>
      </p:sp>
      <p:pic>
        <p:nvPicPr>
          <p:cNvPr id="4" name="Picture 3">
            <a:hlinkClick r:id="rId3"/>
          </p:cNvPr>
          <p:cNvPicPr>
            <a:picLocks noChangeAspect="1"/>
          </p:cNvPicPr>
          <p:nvPr/>
        </p:nvPicPr>
        <p:blipFill>
          <a:blip r:embed="rId4"/>
          <a:stretch>
            <a:fillRect/>
          </a:stretch>
        </p:blipFill>
        <p:spPr>
          <a:xfrm>
            <a:off x="1234294" y="4750529"/>
            <a:ext cx="3187700" cy="774700"/>
          </a:xfrm>
          <a:prstGeom prst="rect">
            <a:avLst/>
          </a:prstGeom>
          <a:effectLst>
            <a:outerShdw blurRad="50800" dist="76200" dir="5400000" algn="t" rotWithShape="0">
              <a:schemeClr val="bg1">
                <a:alpha val="40000"/>
              </a:schemeClr>
            </a:outerShdw>
          </a:effectLst>
        </p:spPr>
      </p:pic>
      <p:sp>
        <p:nvSpPr>
          <p:cNvPr id="5" name="Oval 4"/>
          <p:cNvSpPr/>
          <p:nvPr/>
        </p:nvSpPr>
        <p:spPr bwMode="auto">
          <a:xfrm>
            <a:off x="2828144" y="4750529"/>
            <a:ext cx="1593850" cy="774700"/>
          </a:xfrm>
          <a:prstGeom prst="ellipse">
            <a:avLst/>
          </a:prstGeom>
          <a:noFill/>
          <a:ln w="22225">
            <a:solidFill>
              <a:srgbClr val="FF0000"/>
            </a:solidFill>
            <a:headEnd type="none" w="med" len="med"/>
            <a:tailEnd type="none" w="med" len="med"/>
          </a:ln>
          <a:effectLst>
            <a:outerShdw blurRad="40000" dist="23000" dir="5400000" rotWithShape="0">
              <a:srgbClr val="FF0000">
                <a:alpha val="0"/>
              </a:srgb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40720625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Update feature layer renderer</a:t>
            </a:r>
            <a:endParaRPr lang="en-US" dirty="0"/>
          </a:p>
        </p:txBody>
      </p:sp>
      <p:sp>
        <p:nvSpPr>
          <p:cNvPr id="3" name="Content Placeholder 2"/>
          <p:cNvSpPr>
            <a:spLocks noGrp="1"/>
          </p:cNvSpPr>
          <p:nvPr>
            <p:ph sz="quarter" idx="10"/>
          </p:nvPr>
        </p:nvSpPr>
        <p:spPr/>
        <p:txBody>
          <a:bodyPr/>
          <a:lstStyle/>
          <a:p>
            <a:endParaRPr lang="en-US" dirty="0" smtClean="0"/>
          </a:p>
          <a:p>
            <a:endParaRPr lang="en-US" dirty="0"/>
          </a:p>
          <a:p>
            <a:endParaRPr lang="en-US" dirty="0"/>
          </a:p>
        </p:txBody>
      </p:sp>
      <p:pic>
        <p:nvPicPr>
          <p:cNvPr id="4" name="Picture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7127" y="1470991"/>
            <a:ext cx="6925049" cy="4452730"/>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20647040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Map</a:t>
            </a:r>
            <a:endParaRPr lang="en-US" dirty="0"/>
          </a:p>
        </p:txBody>
      </p:sp>
      <p:sp>
        <p:nvSpPr>
          <p:cNvPr id="3" name="Content Placeholder 2"/>
          <p:cNvSpPr>
            <a:spLocks noGrp="1"/>
          </p:cNvSpPr>
          <p:nvPr>
            <p:ph sz="quarter" idx="10"/>
          </p:nvPr>
        </p:nvSpPr>
        <p:spPr>
          <a:xfrm>
            <a:off x="887464" y="1828800"/>
            <a:ext cx="10369296" cy="3429000"/>
          </a:xfrm>
        </p:spPr>
        <p:txBody>
          <a:bodyPr/>
          <a:lstStyle/>
          <a:p>
            <a:r>
              <a:rPr lang="en-US" dirty="0" smtClean="0"/>
              <a:t>Make map interactive </a:t>
            </a:r>
          </a:p>
          <a:p>
            <a:pPr lvl="1"/>
            <a:r>
              <a:rPr lang="en-US" dirty="0" smtClean="0"/>
              <a:t>Popups </a:t>
            </a:r>
          </a:p>
          <a:p>
            <a:pPr lvl="1"/>
            <a:r>
              <a:rPr lang="en-US" dirty="0" smtClean="0"/>
              <a:t>Query</a:t>
            </a:r>
          </a:p>
          <a:p>
            <a:pPr lvl="1"/>
            <a:r>
              <a:rPr lang="en-US" dirty="0" smtClean="0"/>
              <a:t>Filter out features based on a definition expression</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8518" y="3543300"/>
            <a:ext cx="2502176" cy="2838200"/>
          </a:xfrm>
          <a:prstGeom prst="rect">
            <a:avLst/>
          </a:prstGeom>
          <a:effectLst>
            <a:outerShdw blurRad="50800" dist="76200" dir="5400000" algn="t" rotWithShape="0">
              <a:prstClr val="black">
                <a:alpha val="40000"/>
              </a:prstClr>
            </a:outerShdw>
          </a:effectLst>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20692" y="682625"/>
            <a:ext cx="2284601" cy="5426765"/>
          </a:xfrm>
          <a:prstGeom prst="rect">
            <a:avLst/>
          </a:prstGeom>
          <a:effectLst>
            <a:outerShdw blurRad="50800" dist="76200" dir="5400000" algn="t" rotWithShape="0">
              <a:prstClr val="black">
                <a:alpha val="40000"/>
              </a:prstClr>
            </a:outerShdw>
          </a:effectLst>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13939" y="3597606"/>
            <a:ext cx="5513765" cy="2729587"/>
          </a:xfrm>
          <a:prstGeom prst="rect">
            <a:avLst/>
          </a:prstGeom>
          <a:effectLst>
            <a:outerShdw blurRad="50800" dist="76200" dir="5400000" algn="t" rotWithShape="0">
              <a:prstClr val="black">
                <a:alpha val="40000"/>
              </a:prstClr>
            </a:outerShdw>
          </a:effectLst>
        </p:spPr>
      </p:pic>
      <p:sp>
        <p:nvSpPr>
          <p:cNvPr id="7" name="TextBox 6"/>
          <p:cNvSpPr txBox="1"/>
          <p:nvPr/>
        </p:nvSpPr>
        <p:spPr>
          <a:xfrm>
            <a:off x="18248243" y="954157"/>
            <a:ext cx="914400" cy="914400"/>
          </a:xfrm>
          <a:prstGeom prst="rect">
            <a:avLst/>
          </a:prstGeom>
          <a:noFill/>
          <a:effectLst>
            <a:outerShdw blurRad="50800" dist="76200" dir="5400000" algn="t" rotWithShape="0">
              <a:prstClr val="black">
                <a:alpha val="40000"/>
              </a:prstClr>
            </a:outerShdw>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Tree>
    <p:extLst>
      <p:ext uri="{BB962C8B-B14F-4D97-AF65-F5344CB8AC3E}">
        <p14:creationId xmlns:p14="http://schemas.microsoft.com/office/powerpoint/2010/main" val="15596916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Popups </a:t>
            </a:r>
            <a:endParaRPr lang="en-US" dirty="0"/>
          </a:p>
        </p:txBody>
      </p:sp>
      <p:sp>
        <p:nvSpPr>
          <p:cNvPr id="3" name="Content Placeholder 2"/>
          <p:cNvSpPr>
            <a:spLocks noGrp="1"/>
          </p:cNvSpPr>
          <p:nvPr>
            <p:ph sz="quarter" idx="10"/>
          </p:nvPr>
        </p:nvSpPr>
        <p:spPr>
          <a:xfrm>
            <a:off x="914400" y="1829404"/>
            <a:ext cx="10369296" cy="3429000"/>
          </a:xfrm>
        </p:spPr>
        <p:txBody>
          <a:bodyPr/>
          <a:lstStyle/>
          <a:p>
            <a:r>
              <a:rPr lang="en-US" dirty="0" smtClean="0"/>
              <a:t>Responsive widget </a:t>
            </a:r>
          </a:p>
          <a:p>
            <a:r>
              <a:rPr lang="en-US" dirty="0" smtClean="0"/>
              <a:t>Information about</a:t>
            </a:r>
          </a:p>
          <a:p>
            <a:pPr lvl="1"/>
            <a:r>
              <a:rPr lang="en-US" sz="2000" dirty="0" smtClean="0"/>
              <a:t>Clicked location</a:t>
            </a:r>
          </a:p>
          <a:p>
            <a:pPr lvl="1"/>
            <a:r>
              <a:rPr lang="en-US" sz="2000" dirty="0" smtClean="0"/>
              <a:t>Feature </a:t>
            </a:r>
          </a:p>
          <a:p>
            <a:pPr lvl="1"/>
            <a:r>
              <a:rPr lang="en-US" sz="2000" dirty="0" smtClean="0"/>
              <a:t>Search results </a:t>
            </a:r>
          </a:p>
          <a:p>
            <a:r>
              <a:rPr lang="en-US" dirty="0" smtClean="0"/>
              <a:t>Customizable </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58708" y="1051957"/>
            <a:ext cx="4474944" cy="5075897"/>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8857241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FeatureLayer</a:t>
            </a:r>
            <a:r>
              <a:rPr lang="en-US" dirty="0" smtClean="0"/>
              <a:t> </a:t>
            </a:r>
            <a:r>
              <a:rPr lang="en-US" dirty="0" err="1" smtClean="0"/>
              <a:t>PopupTemplate</a:t>
            </a:r>
            <a:endParaRPr lang="en-US" dirty="0"/>
          </a:p>
        </p:txBody>
      </p:sp>
      <p:sp>
        <p:nvSpPr>
          <p:cNvPr id="3" name="Content Placeholder 2"/>
          <p:cNvSpPr>
            <a:spLocks noGrp="1"/>
          </p:cNvSpPr>
          <p:nvPr>
            <p:ph sz="quarter" idx="10"/>
          </p:nvPr>
        </p:nvSpPr>
        <p:spPr>
          <a:xfrm>
            <a:off x="6383705" y="1849123"/>
            <a:ext cx="5128591" cy="3497680"/>
          </a:xfrm>
        </p:spPr>
        <p:txBody>
          <a:bodyPr/>
          <a:lstStyle/>
          <a:p>
            <a:r>
              <a:rPr lang="en-US" dirty="0" smtClean="0"/>
              <a:t>View has associated popup</a:t>
            </a:r>
          </a:p>
          <a:p>
            <a:r>
              <a:rPr lang="en-US" dirty="0" smtClean="0"/>
              <a:t>Popup content is set via </a:t>
            </a:r>
            <a:r>
              <a:rPr lang="en-US" dirty="0" err="1" smtClean="0"/>
              <a:t>PopupTemplate</a:t>
            </a:r>
            <a:endParaRPr lang="en-US" dirty="0" smtClean="0"/>
          </a:p>
          <a:p>
            <a:r>
              <a:rPr lang="en-US" dirty="0" err="1" smtClean="0"/>
              <a:t>FeatureLayer</a:t>
            </a:r>
            <a:r>
              <a:rPr lang="en-US" dirty="0" smtClean="0"/>
              <a:t> has </a:t>
            </a:r>
            <a:r>
              <a:rPr lang="en-US" dirty="0" err="1" smtClean="0"/>
              <a:t>popupTemplate</a:t>
            </a:r>
            <a:r>
              <a:rPr lang="en-US" dirty="0" smtClean="0"/>
              <a:t> </a:t>
            </a:r>
          </a:p>
          <a:p>
            <a:r>
              <a:rPr lang="en-US" dirty="0" smtClean="0"/>
              <a:t>Popup’s </a:t>
            </a:r>
            <a:r>
              <a:rPr lang="en-US" dirty="0" err="1" smtClean="0"/>
              <a:t>dockOptions</a:t>
            </a:r>
            <a:endParaRPr lang="en-US" dirty="0"/>
          </a:p>
          <a:p>
            <a:endParaRPr lang="en-US" dirty="0" smtClean="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546" y="1526901"/>
            <a:ext cx="5252604" cy="2512115"/>
          </a:xfrm>
          <a:prstGeom prst="rect">
            <a:avLst/>
          </a:prstGeom>
          <a:effectLst>
            <a:outerShdw blurRad="50800" dist="76200" dir="5400000" algn="t" rotWithShape="0">
              <a:schemeClr val="tx1">
                <a:lumMod val="85000"/>
                <a:alpha val="40000"/>
              </a:schemeClr>
            </a:outerShdw>
          </a:effectLst>
        </p:spPr>
      </p:pic>
      <p:sp>
        <p:nvSpPr>
          <p:cNvPr id="5" name="TextBox 4"/>
          <p:cNvSpPr txBox="1"/>
          <p:nvPr/>
        </p:nvSpPr>
        <p:spPr>
          <a:xfrm>
            <a:off x="2107096" y="2544417"/>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7546" y="4237798"/>
            <a:ext cx="3757820" cy="1994892"/>
          </a:xfrm>
          <a:prstGeom prst="rect">
            <a:avLst/>
          </a:prstGeom>
          <a:effectLst>
            <a:outerShdw blurRad="50800" dist="76200" dir="5400000" algn="t" rotWithShape="0">
              <a:prstClr val="black">
                <a:alpha val="40000"/>
              </a:prstClr>
            </a:outerShdw>
          </a:effectLst>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14880" y="4237798"/>
            <a:ext cx="3933120" cy="1956628"/>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877029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Popup: Custom Actions</a:t>
            </a:r>
            <a:endParaRPr lang="en-US" dirty="0"/>
          </a:p>
        </p:txBody>
      </p:sp>
      <p:pic>
        <p:nvPicPr>
          <p:cNvPr id="4" name="Content Placeholder 3" descr="Screen Shot 2016-06-10 at 11.24.12 AM.png"/>
          <p:cNvPicPr>
            <a:picLocks noGrp="1" noChangeAspect="1"/>
          </p:cNvPicPr>
          <p:nvPr>
            <p:ph sz="quarter" idx="10"/>
          </p:nvPr>
        </p:nvPicPr>
        <p:blipFill>
          <a:blip r:embed="rId2" cstate="screen">
            <a:extLst>
              <a:ext uri="{28A0092B-C50C-407E-A947-70E740481C1C}">
                <a14:useLocalDpi xmlns:a14="http://schemas.microsoft.com/office/drawing/2010/main"/>
              </a:ext>
            </a:extLst>
          </a:blip>
          <a:srcRect/>
          <a:stretch>
            <a:fillRect/>
          </a:stretch>
        </p:blipFill>
        <p:spPr>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919862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 a popup to the map</a:t>
            </a:r>
            <a:endParaRPr lang="en-US" dirty="0"/>
          </a:p>
        </p:txBody>
      </p:sp>
      <p:pic>
        <p:nvPicPr>
          <p:cNvPr id="4" name="Picture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93909" y="1529288"/>
            <a:ext cx="8810277" cy="4383129"/>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9314165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FeatureLayer</a:t>
            </a:r>
            <a:r>
              <a:rPr lang="en-US" dirty="0" smtClean="0"/>
              <a:t> definition expressions</a:t>
            </a:r>
            <a:endParaRPr lang="en-US" dirty="0"/>
          </a:p>
        </p:txBody>
      </p:sp>
      <p:sp>
        <p:nvSpPr>
          <p:cNvPr id="3" name="Content Placeholder 2"/>
          <p:cNvSpPr>
            <a:spLocks noGrp="1"/>
          </p:cNvSpPr>
          <p:nvPr>
            <p:ph sz="quarter" idx="10"/>
          </p:nvPr>
        </p:nvSpPr>
        <p:spPr>
          <a:xfrm>
            <a:off x="914400" y="1828800"/>
            <a:ext cx="5625548" cy="3836504"/>
          </a:xfrm>
        </p:spPr>
        <p:txBody>
          <a:bodyPr/>
          <a:lstStyle/>
          <a:p>
            <a:r>
              <a:rPr lang="en-US" dirty="0" smtClean="0"/>
              <a:t>SQL </a:t>
            </a:r>
            <a:r>
              <a:rPr lang="en-US" dirty="0"/>
              <a:t>where clause used to filter features on the </a:t>
            </a:r>
            <a:r>
              <a:rPr lang="en-US" dirty="0" smtClean="0"/>
              <a:t>client</a:t>
            </a:r>
          </a:p>
          <a:p>
            <a:r>
              <a:rPr lang="en-US" dirty="0" smtClean="0"/>
              <a:t>Use with large datasets</a:t>
            </a:r>
          </a:p>
          <a:p>
            <a:r>
              <a:rPr lang="en-US" dirty="0" smtClean="0"/>
              <a:t>View automatically refreshes</a:t>
            </a:r>
          </a:p>
        </p:txBody>
      </p:sp>
      <p:pic>
        <p:nvPicPr>
          <p:cNvPr id="4" name="Picture 3"/>
          <p:cNvPicPr>
            <a:picLocks noChangeAspect="1"/>
          </p:cNvPicPr>
          <p:nvPr/>
        </p:nvPicPr>
        <p:blipFill>
          <a:blip r:embed="rId3"/>
          <a:stretch>
            <a:fillRect/>
          </a:stretch>
        </p:blipFill>
        <p:spPr>
          <a:xfrm>
            <a:off x="854765" y="4027280"/>
            <a:ext cx="10528300" cy="1308100"/>
          </a:xfrm>
          <a:prstGeom prst="rect">
            <a:avLst/>
          </a:prstGeom>
          <a:effectLst>
            <a:outerShdw blurRad="50800" dist="76200" dir="5400000" algn="t" rotWithShape="0">
              <a:schemeClr val="tx1">
                <a:lumMod val="85000"/>
                <a:alpha val="40000"/>
              </a:schemeClr>
            </a:outerShdw>
          </a:effectLst>
        </p:spPr>
      </p:pic>
    </p:spTree>
    <p:extLst>
      <p:ext uri="{BB962C8B-B14F-4D97-AF65-F5344CB8AC3E}">
        <p14:creationId xmlns:p14="http://schemas.microsoft.com/office/powerpoint/2010/main" val="21661570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42586"/>
            <a:ext cx="10826496" cy="369332"/>
          </a:xfrm>
        </p:spPr>
        <p:txBody>
          <a:bodyPr/>
          <a:lstStyle/>
          <a:p>
            <a:r>
              <a:rPr lang="en-US" dirty="0" smtClean="0"/>
              <a:t>Demo: Filtering features using a definition expression</a:t>
            </a:r>
            <a:endParaRPr lang="en-US" dirty="0"/>
          </a:p>
        </p:txBody>
      </p:sp>
      <p:pic>
        <p:nvPicPr>
          <p:cNvPr id="4" name="Picture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9781" y="1597492"/>
            <a:ext cx="7558533" cy="3749762"/>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8634884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map</a:t>
            </a:r>
            <a:endParaRPr lang="en-US" dirty="0"/>
          </a:p>
        </p:txBody>
      </p:sp>
      <p:sp>
        <p:nvSpPr>
          <p:cNvPr id="3" name="Content Placeholder 2"/>
          <p:cNvSpPr>
            <a:spLocks noGrp="1"/>
          </p:cNvSpPr>
          <p:nvPr>
            <p:ph sz="quarter" idx="10"/>
          </p:nvPr>
        </p:nvSpPr>
        <p:spPr>
          <a:xfrm>
            <a:off x="914400" y="1671401"/>
            <a:ext cx="9300772" cy="3552670"/>
          </a:xfrm>
        </p:spPr>
        <p:txBody>
          <a:bodyPr/>
          <a:lstStyle/>
          <a:p>
            <a:r>
              <a:rPr lang="en-US" dirty="0" smtClean="0"/>
              <a:t>Reduce code by using a web map</a:t>
            </a:r>
          </a:p>
          <a:p>
            <a:pPr lvl="1"/>
            <a:r>
              <a:rPr lang="en-US" dirty="0"/>
              <a:t>No need to write a bunch of code</a:t>
            </a:r>
          </a:p>
          <a:p>
            <a:r>
              <a:rPr lang="en-US" dirty="0"/>
              <a:t>Retains all customizations with rendering, popups, filtering, etc.</a:t>
            </a:r>
          </a:p>
          <a:p>
            <a:pPr lvl="1"/>
            <a:r>
              <a:rPr lang="en-US" dirty="0" err="1" smtClean="0"/>
              <a:t>Basemap</a:t>
            </a:r>
            <a:endParaRPr lang="en-US" dirty="0" smtClean="0"/>
          </a:p>
          <a:p>
            <a:pPr lvl="1"/>
            <a:r>
              <a:rPr lang="en-US" dirty="0" smtClean="0"/>
              <a:t>Layers</a:t>
            </a:r>
          </a:p>
          <a:p>
            <a:pPr lvl="1"/>
            <a:r>
              <a:rPr lang="en-US" dirty="0" smtClean="0"/>
              <a:t>Popup</a:t>
            </a:r>
          </a:p>
        </p:txBody>
      </p:sp>
      <p:pic>
        <p:nvPicPr>
          <p:cNvPr id="4" name="Picture 3"/>
          <p:cNvPicPr>
            <a:picLocks noChangeAspect="1"/>
          </p:cNvPicPr>
          <p:nvPr/>
        </p:nvPicPr>
        <p:blipFill>
          <a:blip r:embed="rId3"/>
          <a:stretch>
            <a:fillRect/>
          </a:stretch>
        </p:blipFill>
        <p:spPr>
          <a:xfrm>
            <a:off x="3089148" y="4067541"/>
            <a:ext cx="6019800" cy="1803400"/>
          </a:xfrm>
          <a:prstGeom prst="rect">
            <a:avLst/>
          </a:prstGeom>
          <a:effectLst>
            <a:outerShdw blurRad="50800" dist="76200" dir="5400000" algn="t" rotWithShape="0">
              <a:schemeClr val="tx1">
                <a:lumMod val="75000"/>
                <a:alpha val="40000"/>
              </a:schemeClr>
            </a:outerShdw>
          </a:effectLst>
        </p:spPr>
      </p:pic>
      <p:sp>
        <p:nvSpPr>
          <p:cNvPr id="5" name="Content Placeholder 2"/>
          <p:cNvSpPr txBox="1">
            <a:spLocks/>
          </p:cNvSpPr>
          <p:nvPr/>
        </p:nvSpPr>
        <p:spPr>
          <a:xfrm>
            <a:off x="2510229" y="2808296"/>
            <a:ext cx="2016802" cy="13988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1"/>
            <a:r>
              <a:rPr lang="en-US" dirty="0" err="1"/>
              <a:t>Symbology</a:t>
            </a:r>
            <a:endParaRPr lang="en-US" dirty="0"/>
          </a:p>
          <a:p>
            <a:pPr lvl="1"/>
            <a:r>
              <a:rPr lang="en-US" dirty="0"/>
              <a:t>Extent</a:t>
            </a:r>
          </a:p>
          <a:p>
            <a:pPr lvl="1"/>
            <a:r>
              <a:rPr lang="en-US" dirty="0" err="1"/>
              <a:t>Basemap</a:t>
            </a:r>
            <a:r>
              <a:rPr lang="en-US" dirty="0"/>
              <a:t>  </a:t>
            </a:r>
          </a:p>
          <a:p>
            <a:pPr lvl="1"/>
            <a:endParaRPr lang="en-US" dirty="0" smtClean="0"/>
          </a:p>
        </p:txBody>
      </p:sp>
    </p:spTree>
    <p:extLst>
      <p:ext uri="{BB962C8B-B14F-4D97-AF65-F5344CB8AC3E}">
        <p14:creationId xmlns:p14="http://schemas.microsoft.com/office/powerpoint/2010/main" val="35064511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 accessible on GitHub</a:t>
            </a:r>
            <a:endParaRPr lang="en-US" dirty="0"/>
          </a:p>
        </p:txBody>
      </p:sp>
      <p:sp>
        <p:nvSpPr>
          <p:cNvPr id="3" name="Content Placeholder 2"/>
          <p:cNvSpPr>
            <a:spLocks noGrp="1"/>
          </p:cNvSpPr>
          <p:nvPr>
            <p:ph sz="quarter" idx="10"/>
          </p:nvPr>
        </p:nvSpPr>
        <p:spPr/>
        <p:txBody>
          <a:bodyPr/>
          <a:lstStyle/>
          <a:p>
            <a:r>
              <a:rPr lang="en-US" dirty="0" smtClean="0"/>
              <a:t>Focusing on version 4.0 for this presentation</a:t>
            </a:r>
          </a:p>
          <a:p>
            <a:r>
              <a:rPr lang="en-US" dirty="0" smtClean="0"/>
              <a:t>Concepts are similar between 3.x and 4.0</a:t>
            </a:r>
          </a:p>
          <a:p>
            <a:r>
              <a:rPr lang="en-US" dirty="0" smtClean="0"/>
              <a:t>Version 3.x UC 2015 presentation and demos are available</a:t>
            </a:r>
          </a:p>
          <a:p>
            <a:r>
              <a:rPr lang="en-US" dirty="0" smtClean="0">
                <a:hlinkClick r:id="rId3"/>
              </a:rPr>
              <a:t>https</a:t>
            </a:r>
            <a:r>
              <a:rPr lang="en-US" dirty="0">
                <a:hlinkClick r:id="rId3"/>
              </a:rPr>
              <a:t>://</a:t>
            </a:r>
            <a:r>
              <a:rPr lang="en-US" dirty="0" smtClean="0">
                <a:hlinkClick r:id="rId3"/>
              </a:rPr>
              <a:t>github.com/Esri/uc-2106-JSAPI-introduction</a:t>
            </a:r>
            <a:endParaRPr lang="en-US" dirty="0"/>
          </a:p>
          <a:p>
            <a:endParaRPr lang="en-US" dirty="0" smtClean="0"/>
          </a:p>
        </p:txBody>
      </p:sp>
    </p:spTree>
    <p:extLst>
      <p:ext uri="{BB962C8B-B14F-4D97-AF65-F5344CB8AC3E}">
        <p14:creationId xmlns:p14="http://schemas.microsoft.com/office/powerpoint/2010/main" val="2413963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42586"/>
            <a:ext cx="10826496" cy="369332"/>
          </a:xfrm>
        </p:spPr>
        <p:txBody>
          <a:bodyPr/>
          <a:lstStyle/>
          <a:p>
            <a:r>
              <a:rPr lang="en-US" dirty="0" smtClean="0"/>
              <a:t>Demo: Add a web map to an application</a:t>
            </a:r>
            <a:endParaRPr lang="en-US" dirty="0"/>
          </a:p>
        </p:txBody>
      </p:sp>
      <p:pic>
        <p:nvPicPr>
          <p:cNvPr id="3" name="Picture 2">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4722" y="1531330"/>
            <a:ext cx="9154704" cy="4551418"/>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9092127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Widgets</a:t>
            </a:r>
            <a:endParaRPr lang="en-US" dirty="0"/>
          </a:p>
        </p:txBody>
      </p:sp>
      <p:sp>
        <p:nvSpPr>
          <p:cNvPr id="3" name="Content Placeholder 2"/>
          <p:cNvSpPr>
            <a:spLocks noGrp="1"/>
          </p:cNvSpPr>
          <p:nvPr>
            <p:ph sz="quarter" idx="10"/>
          </p:nvPr>
        </p:nvSpPr>
        <p:spPr>
          <a:xfrm>
            <a:off x="7300210" y="1753848"/>
            <a:ext cx="3983486" cy="3762531"/>
          </a:xfrm>
        </p:spPr>
        <p:txBody>
          <a:bodyPr/>
          <a:lstStyle/>
          <a:p>
            <a:r>
              <a:rPr lang="en-US" dirty="0" err="1" smtClean="0"/>
              <a:t>BasemapToggle</a:t>
            </a:r>
            <a:endParaRPr lang="en-US" dirty="0" smtClean="0"/>
          </a:p>
          <a:p>
            <a:r>
              <a:rPr lang="en-US" dirty="0" smtClean="0"/>
              <a:t>Compass</a:t>
            </a:r>
          </a:p>
          <a:p>
            <a:r>
              <a:rPr lang="en-US" dirty="0" smtClean="0"/>
              <a:t>Home</a:t>
            </a:r>
          </a:p>
          <a:p>
            <a:r>
              <a:rPr lang="en-US" dirty="0" smtClean="0"/>
              <a:t>Legend</a:t>
            </a:r>
          </a:p>
          <a:p>
            <a:r>
              <a:rPr lang="en-US" dirty="0" smtClean="0"/>
              <a:t>Search</a:t>
            </a:r>
          </a:p>
          <a:p>
            <a:r>
              <a:rPr lang="en-US" dirty="0" smtClean="0"/>
              <a:t>Popup</a:t>
            </a:r>
          </a:p>
          <a:p>
            <a:r>
              <a:rPr lang="en-US" dirty="0" smtClean="0"/>
              <a:t>Track </a:t>
            </a:r>
            <a:endParaRPr lang="en-US" dirty="0"/>
          </a:p>
          <a:p>
            <a:r>
              <a:rPr lang="en-US" dirty="0" smtClean="0"/>
              <a:t>Locate</a:t>
            </a:r>
          </a:p>
          <a:p>
            <a:r>
              <a:rPr lang="en-US" dirty="0" smtClean="0"/>
              <a:t>More to come</a:t>
            </a:r>
            <a:endParaRPr lang="en-US" dirty="0"/>
          </a:p>
        </p:txBody>
      </p:sp>
      <p:sp>
        <p:nvSpPr>
          <p:cNvPr id="4" name="Content Placeholder 2"/>
          <p:cNvSpPr txBox="1">
            <a:spLocks/>
          </p:cNvSpPr>
          <p:nvPr/>
        </p:nvSpPr>
        <p:spPr>
          <a:xfrm>
            <a:off x="535899" y="1411571"/>
            <a:ext cx="3983486" cy="376253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smtClean="0"/>
              <a:t>Specific encapsulated functionality</a:t>
            </a:r>
          </a:p>
          <a:p>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3874" y="2440162"/>
            <a:ext cx="4635924" cy="3093554"/>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9199076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 coding pattern</a:t>
            </a:r>
            <a:endParaRPr lang="en-US" dirty="0"/>
          </a:p>
        </p:txBody>
      </p:sp>
      <p:sp>
        <p:nvSpPr>
          <p:cNvPr id="4" name="Content Placeholder 2"/>
          <p:cNvSpPr txBox="1">
            <a:spLocks/>
          </p:cNvSpPr>
          <p:nvPr/>
        </p:nvSpPr>
        <p:spPr>
          <a:xfrm>
            <a:off x="535899" y="1411571"/>
            <a:ext cx="3983486" cy="376253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Load module</a:t>
            </a:r>
          </a:p>
          <a:p>
            <a:r>
              <a:rPr lang="en-US" dirty="0"/>
              <a:t>Create widget</a:t>
            </a:r>
          </a:p>
          <a:p>
            <a:r>
              <a:rPr lang="en-US" dirty="0"/>
              <a:t>Set widget properties</a:t>
            </a:r>
          </a:p>
          <a:p>
            <a:r>
              <a:rPr lang="en-US" dirty="0"/>
              <a:t>Add widget to UI</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533" y="1411571"/>
            <a:ext cx="4707883" cy="4038184"/>
          </a:xfrm>
          <a:prstGeom prst="rect">
            <a:avLst/>
          </a:prstGeom>
          <a:effectLst>
            <a:outerShdw blurRad="50800" dist="76200" dir="5400000" algn="t" rotWithShape="0">
              <a:schemeClr val="tx1">
                <a:lumMod val="75000"/>
                <a:alpha val="40000"/>
              </a:schemeClr>
            </a:outerShdw>
          </a:effectLst>
        </p:spPr>
      </p:pic>
    </p:spTree>
    <p:extLst>
      <p:ext uri="{BB962C8B-B14F-4D97-AF65-F5344CB8AC3E}">
        <p14:creationId xmlns:p14="http://schemas.microsoft.com/office/powerpoint/2010/main" val="19814043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UI</a:t>
            </a:r>
            <a:endParaRPr lang="en-US" dirty="0"/>
          </a:p>
        </p:txBody>
      </p:sp>
      <p:pic>
        <p:nvPicPr>
          <p:cNvPr id="4" name="Content Placeholder 3" descr="Screen Shot 2016-06-08 at 3.39.19 PM.png"/>
          <p:cNvPicPr>
            <a:picLocks noGrp="1" noChangeAspect="1"/>
          </p:cNvPicPr>
          <p:nvPr>
            <p:ph sz="quarter" idx="10"/>
          </p:nvPr>
        </p:nvPicPr>
        <p:blipFill>
          <a:blip r:embed="rId3" cstate="screen">
            <a:extLst>
              <a:ext uri="{28A0092B-C50C-407E-A947-70E740481C1C}">
                <a14:useLocalDpi xmlns:a14="http://schemas.microsoft.com/office/drawing/2010/main"/>
              </a:ext>
            </a:extLst>
          </a:blip>
          <a:srcRect l="-74966" r="-74966"/>
          <a:stretch>
            <a:fillRect/>
          </a:stretch>
        </p:blipFill>
        <p:spPr>
          <a:xfrm>
            <a:off x="914400" y="1828800"/>
            <a:ext cx="10369550" cy="3429000"/>
          </a:xfrm>
          <a:effectLst>
            <a:outerShdw blurRad="50800" dist="76200" dir="5400000" algn="t" rotWithShape="0">
              <a:schemeClr val="tx1">
                <a:lumMod val="85000"/>
                <a:alpha val="40000"/>
              </a:schemeClr>
            </a:outerShdw>
          </a:effectLst>
        </p:spPr>
      </p:pic>
    </p:spTree>
    <p:extLst>
      <p:ext uri="{BB962C8B-B14F-4D97-AF65-F5344CB8AC3E}">
        <p14:creationId xmlns:p14="http://schemas.microsoft.com/office/powerpoint/2010/main" val="36617162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 coding pattern </a:t>
            </a:r>
            <a:endParaRPr lang="en-US" dirty="0"/>
          </a:p>
        </p:txBody>
      </p:sp>
      <p:sp>
        <p:nvSpPr>
          <p:cNvPr id="3" name="Content Placeholder 2"/>
          <p:cNvSpPr>
            <a:spLocks noGrp="1"/>
          </p:cNvSpPr>
          <p:nvPr>
            <p:ph sz="quarter" idx="10"/>
          </p:nvPr>
        </p:nvSpPr>
        <p:spPr/>
        <p:txBody>
          <a:bodyPr/>
          <a:lstStyle/>
          <a:p>
            <a:pPr marL="457200" indent="-457200">
              <a:buFont typeface="+mj-lt"/>
              <a:buAutoNum type="arabicPeriod"/>
            </a:pPr>
            <a:r>
              <a:rPr lang="en-US" dirty="0" smtClean="0"/>
              <a:t>Load module</a:t>
            </a:r>
          </a:p>
          <a:p>
            <a:pPr marL="457200" indent="-457200">
              <a:buFont typeface="+mj-lt"/>
              <a:buAutoNum type="arabicPeriod"/>
            </a:pPr>
            <a:r>
              <a:rPr lang="en-US" dirty="0" smtClean="0"/>
              <a:t>Create widget </a:t>
            </a:r>
          </a:p>
          <a:p>
            <a:pPr marL="457200" indent="-457200">
              <a:buFont typeface="+mj-lt"/>
              <a:buAutoNum type="arabicPeriod"/>
            </a:pPr>
            <a:r>
              <a:rPr lang="en-US" dirty="0" smtClean="0"/>
              <a:t>Set options</a:t>
            </a:r>
          </a:p>
          <a:p>
            <a:pPr marL="457200" indent="-457200">
              <a:buFont typeface="+mj-lt"/>
              <a:buAutoNum type="arabicPeriod"/>
            </a:pPr>
            <a:r>
              <a:rPr lang="en-US" dirty="0" smtClean="0"/>
              <a:t>Add widget to the UI</a:t>
            </a:r>
          </a:p>
        </p:txBody>
      </p:sp>
      <p:pic>
        <p:nvPicPr>
          <p:cNvPr id="4" name="Picture 3" descr="Screen Shot 2016-06-08 at 3.40.28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28028" y="2066840"/>
            <a:ext cx="5054600" cy="2514600"/>
          </a:xfrm>
          <a:prstGeom prst="rect">
            <a:avLst/>
          </a:prstGeom>
        </p:spPr>
      </p:pic>
    </p:spTree>
    <p:extLst>
      <p:ext uri="{BB962C8B-B14F-4D97-AF65-F5344CB8AC3E}">
        <p14:creationId xmlns:p14="http://schemas.microsoft.com/office/powerpoint/2010/main" val="42729852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 widget to app </a:t>
            </a:r>
            <a:endParaRPr lang="en-US" dirty="0"/>
          </a:p>
        </p:txBody>
      </p:sp>
      <p:pic>
        <p:nvPicPr>
          <p:cNvPr id="5" name="Picture 4">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8436" y="1561348"/>
            <a:ext cx="8435008" cy="4152071"/>
          </a:xfrm>
          <a:prstGeom prst="rect">
            <a:avLst/>
          </a:prstGeom>
          <a:effectLst>
            <a:outerShdw blurRad="50800" dist="76200" dir="5400000" algn="t" rotWithShape="0">
              <a:prstClr val="black">
                <a:alpha val="40000"/>
              </a:prstClr>
            </a:outerShdw>
          </a:effectLst>
        </p:spPr>
      </p:pic>
    </p:spTree>
    <p:extLst>
      <p:ext uri="{BB962C8B-B14F-4D97-AF65-F5344CB8AC3E}">
        <p14:creationId xmlns:p14="http://schemas.microsoft.com/office/powerpoint/2010/main" val="18732957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Customize widget appearance</a:t>
            </a:r>
            <a:endParaRPr lang="en-US" dirty="0"/>
          </a:p>
        </p:txBody>
      </p:sp>
      <p:sp>
        <p:nvSpPr>
          <p:cNvPr id="3" name="Content Placeholder 2"/>
          <p:cNvSpPr>
            <a:spLocks noGrp="1"/>
          </p:cNvSpPr>
          <p:nvPr>
            <p:ph sz="quarter" idx="10"/>
          </p:nvPr>
        </p:nvSpPr>
        <p:spPr/>
        <p:txBody>
          <a:bodyPr/>
          <a:lstStyle/>
          <a:p>
            <a:r>
              <a:rPr lang="en-US" dirty="0" smtClean="0"/>
              <a:t>CSS</a:t>
            </a:r>
          </a:p>
          <a:p>
            <a:r>
              <a:rPr lang="en-US" dirty="0" smtClean="0"/>
              <a:t>SASS</a:t>
            </a:r>
          </a:p>
          <a:p>
            <a:endParaRPr lang="en-US" dirty="0"/>
          </a:p>
        </p:txBody>
      </p:sp>
      <p:pic>
        <p:nvPicPr>
          <p:cNvPr id="5" name="Picture 4" descr="Screen Shot 2016-06-10 at 3.31.5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4340" y="682625"/>
            <a:ext cx="4711700" cy="6057900"/>
          </a:xfrm>
          <a:prstGeom prst="rect">
            <a:avLst/>
          </a:prstGeom>
        </p:spPr>
      </p:pic>
    </p:spTree>
    <p:extLst>
      <p:ext uri="{BB962C8B-B14F-4D97-AF65-F5344CB8AC3E}">
        <p14:creationId xmlns:p14="http://schemas.microsoft.com/office/powerpoint/2010/main" val="35340902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more info?</a:t>
            </a:r>
            <a:endParaRPr lang="en-US" dirty="0"/>
          </a:p>
        </p:txBody>
      </p:sp>
      <p:sp>
        <p:nvSpPr>
          <p:cNvPr id="3" name="Content Placeholder 2"/>
          <p:cNvSpPr>
            <a:spLocks noGrp="1"/>
          </p:cNvSpPr>
          <p:nvPr>
            <p:ph sz="quarter" idx="10"/>
          </p:nvPr>
        </p:nvSpPr>
        <p:spPr>
          <a:xfrm>
            <a:off x="914400" y="1610142"/>
            <a:ext cx="10369296" cy="3429000"/>
          </a:xfrm>
        </p:spPr>
        <p:txBody>
          <a:bodyPr/>
          <a:lstStyle/>
          <a:p>
            <a:r>
              <a:rPr lang="en-US" sz="2300" dirty="0"/>
              <a:t>Documentation</a:t>
            </a:r>
          </a:p>
          <a:p>
            <a:pPr lvl="1"/>
            <a:r>
              <a:rPr lang="en-US" sz="2300" dirty="0"/>
              <a:t>https://</a:t>
            </a:r>
            <a:r>
              <a:rPr lang="en-US" sz="2300" dirty="0" err="1"/>
              <a:t>developers.arcgis.com</a:t>
            </a:r>
            <a:r>
              <a:rPr lang="en-US" sz="2300" dirty="0"/>
              <a:t>/</a:t>
            </a:r>
            <a:r>
              <a:rPr lang="en-US" sz="2300" dirty="0" err="1"/>
              <a:t>javascript</a:t>
            </a:r>
            <a:r>
              <a:rPr lang="en-US" sz="2300" dirty="0"/>
              <a:t>/</a:t>
            </a:r>
          </a:p>
          <a:p>
            <a:pPr lvl="1"/>
            <a:r>
              <a:rPr lang="en-US" sz="2300" dirty="0"/>
              <a:t>Dojo documentation</a:t>
            </a:r>
          </a:p>
          <a:p>
            <a:pPr lvl="1"/>
            <a:endParaRPr lang="en-US" sz="2300" dirty="0"/>
          </a:p>
          <a:p>
            <a:r>
              <a:rPr lang="en-US" sz="2300" dirty="0" smtClean="0"/>
              <a:t>Check out </a:t>
            </a:r>
            <a:r>
              <a:rPr lang="en-US" sz="2300" dirty="0" err="1" smtClean="0"/>
              <a:t>Esri</a:t>
            </a:r>
            <a:r>
              <a:rPr lang="en-US" sz="2300" dirty="0" smtClean="0"/>
              <a:t>-related training classes and webinars</a:t>
            </a:r>
            <a:endParaRPr lang="en-US" sz="2300" dirty="0"/>
          </a:p>
          <a:p>
            <a:endParaRPr lang="en-US" sz="2300" dirty="0"/>
          </a:p>
          <a:p>
            <a:r>
              <a:rPr lang="en-US" sz="2300" dirty="0"/>
              <a:t>Additional Resources</a:t>
            </a:r>
          </a:p>
          <a:p>
            <a:pPr lvl="1"/>
            <a:r>
              <a:rPr lang="en-US" sz="2300" dirty="0"/>
              <a:t>JavaScript online training classes: free and fee-based </a:t>
            </a:r>
          </a:p>
          <a:p>
            <a:endParaRPr lang="en-US" dirty="0"/>
          </a:p>
        </p:txBody>
      </p:sp>
    </p:spTree>
    <p:extLst>
      <p:ext uri="{BB962C8B-B14F-4D97-AF65-F5344CB8AC3E}">
        <p14:creationId xmlns:p14="http://schemas.microsoft.com/office/powerpoint/2010/main" val="1409093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sessions	</a:t>
            </a:r>
            <a:endParaRPr lang="en-US" dirty="0"/>
          </a:p>
        </p:txBody>
      </p:sp>
      <p:sp>
        <p:nvSpPr>
          <p:cNvPr id="3" name="Content Placeholder 2"/>
          <p:cNvSpPr>
            <a:spLocks noGrp="1"/>
          </p:cNvSpPr>
          <p:nvPr>
            <p:ph sz="quarter" idx="10"/>
          </p:nvPr>
        </p:nvSpPr>
        <p:spPr>
          <a:xfrm>
            <a:off x="914400" y="1610142"/>
            <a:ext cx="10369296" cy="3429000"/>
          </a:xfrm>
        </p:spPr>
        <p:txBody>
          <a:bodyPr/>
          <a:lstStyle/>
          <a:p>
            <a:r>
              <a:rPr lang="en-US" dirty="0"/>
              <a:t>2D Visualization with the ArcGIS API for </a:t>
            </a:r>
            <a:r>
              <a:rPr lang="en-US" dirty="0" smtClean="0"/>
              <a:t>JavaScript</a:t>
            </a:r>
          </a:p>
          <a:p>
            <a:r>
              <a:rPr lang="en-US" dirty="0"/>
              <a:t>3D Visualization with the ArcGIS API for JavaScript</a:t>
            </a:r>
          </a:p>
          <a:p>
            <a:r>
              <a:rPr lang="en-US" dirty="0" smtClean="0"/>
              <a:t>ArcGIS </a:t>
            </a:r>
            <a:r>
              <a:rPr lang="en-US" dirty="0"/>
              <a:t>API 4.0 for JavaScript: Patterns and Best </a:t>
            </a:r>
            <a:r>
              <a:rPr lang="en-US" dirty="0" smtClean="0"/>
              <a:t>Practices</a:t>
            </a:r>
            <a:endParaRPr lang="en-US" dirty="0"/>
          </a:p>
          <a:p>
            <a:r>
              <a:rPr lang="en-US" dirty="0" smtClean="0"/>
              <a:t>Road </a:t>
            </a:r>
            <a:r>
              <a:rPr lang="en-US" dirty="0"/>
              <a:t>Ahead: ArcGIS API for </a:t>
            </a:r>
            <a:r>
              <a:rPr lang="en-US" dirty="0" smtClean="0"/>
              <a:t>JavaScript</a:t>
            </a:r>
          </a:p>
          <a:p>
            <a:r>
              <a:rPr lang="en-US" dirty="0"/>
              <a:t>ArcGIS API for JavaScript: What's </a:t>
            </a:r>
            <a:r>
              <a:rPr lang="en-US" dirty="0" smtClean="0"/>
              <a:t>New</a:t>
            </a:r>
          </a:p>
          <a:p>
            <a:r>
              <a:rPr lang="en-US" dirty="0"/>
              <a:t>Widgets 101: Customizing and Creating Widgets with the ArcGIS API for JavaScript</a:t>
            </a:r>
          </a:p>
          <a:p>
            <a:endParaRPr lang="en-US" dirty="0"/>
          </a:p>
        </p:txBody>
      </p:sp>
    </p:spTree>
    <p:extLst>
      <p:ext uri="{BB962C8B-B14F-4D97-AF65-F5344CB8AC3E}">
        <p14:creationId xmlns:p14="http://schemas.microsoft.com/office/powerpoint/2010/main" val="7579742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3049" y="0"/>
            <a:ext cx="12188950" cy="6857999"/>
          </a:xfrm>
          <a:prstGeom prst="rect">
            <a:avLst/>
          </a:prstGeom>
        </p:spPr>
      </p:pic>
      <p:sp>
        <p:nvSpPr>
          <p:cNvPr id="11" name="Title 10"/>
          <p:cNvSpPr>
            <a:spLocks noGrp="1"/>
          </p:cNvSpPr>
          <p:nvPr>
            <p:ph type="title"/>
          </p:nvPr>
        </p:nvSpPr>
        <p:spPr/>
        <p:txBody>
          <a:bodyPr/>
          <a:lstStyle/>
          <a:p>
            <a:r>
              <a:rPr lang="en-US" dirty="0" smtClean="0"/>
              <a:t>Please take our Survey</a:t>
            </a:r>
            <a:endParaRPr lang="en-US" dirty="0"/>
          </a:p>
        </p:txBody>
      </p:sp>
      <p:sp>
        <p:nvSpPr>
          <p:cNvPr id="12" name="Text Placeholder 11"/>
          <p:cNvSpPr>
            <a:spLocks noGrp="1"/>
          </p:cNvSpPr>
          <p:nvPr>
            <p:ph type="body" sz="quarter" idx="16"/>
          </p:nvPr>
        </p:nvSpPr>
        <p:spPr>
          <a:xfrm>
            <a:off x="685800" y="1097309"/>
            <a:ext cx="10826496" cy="246221"/>
          </a:xfrm>
        </p:spPr>
        <p:txBody>
          <a:bodyPr/>
          <a:lstStyle/>
          <a:p>
            <a:r>
              <a:rPr lang="en-US" dirty="0"/>
              <a:t>Your feedback allows us to help maintain high standards and </a:t>
            </a:r>
            <a:r>
              <a:rPr lang="en-US" dirty="0" smtClean="0"/>
              <a:t>to help presenters</a:t>
            </a:r>
            <a:endParaRPr lang="en-US" dirty="0"/>
          </a:p>
        </p:txBody>
      </p:sp>
      <p:sp>
        <p:nvSpPr>
          <p:cNvPr id="9" name="Rectangle 8"/>
          <p:cNvSpPr/>
          <p:nvPr/>
        </p:nvSpPr>
        <p:spPr>
          <a:xfrm>
            <a:off x="3313684" y="2000902"/>
            <a:ext cx="2540000" cy="553998"/>
          </a:xfrm>
          <a:prstGeom prst="rect">
            <a:avLst/>
          </a:prstGeom>
        </p:spPr>
        <p:txBody>
          <a:bodyPr wrap="square">
            <a:spAutoFit/>
          </a:bodyPr>
          <a:lstStyle/>
          <a:p>
            <a:pPr algn="ctr" eaLnBrk="0" hangingPunct="0">
              <a:lnSpc>
                <a:spcPts val="1800"/>
              </a:lnSpc>
            </a:pPr>
            <a:r>
              <a:rPr lang="en-US" dirty="0"/>
              <a:t>Find the session </a:t>
            </a:r>
            <a:r>
              <a:rPr lang="en-US" dirty="0" smtClean="0"/>
              <a:t/>
            </a:r>
            <a:br>
              <a:rPr lang="en-US" dirty="0" smtClean="0"/>
            </a:br>
            <a:r>
              <a:rPr lang="en-US" dirty="0" smtClean="0"/>
              <a:t>you want to </a:t>
            </a:r>
            <a:r>
              <a:rPr lang="en-US" dirty="0"/>
              <a:t>review</a:t>
            </a:r>
          </a:p>
        </p:txBody>
      </p:sp>
      <p:grpSp>
        <p:nvGrpSpPr>
          <p:cNvPr id="2" name="Group 1"/>
          <p:cNvGrpSpPr/>
          <p:nvPr/>
        </p:nvGrpSpPr>
        <p:grpSpPr>
          <a:xfrm>
            <a:off x="-790435" y="2350755"/>
            <a:ext cx="4475965" cy="4375476"/>
            <a:chOff x="-1033500" y="1873235"/>
            <a:chExt cx="4475965" cy="4375476"/>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3500" y="1873235"/>
              <a:ext cx="4475965" cy="4375476"/>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7726" y="2559743"/>
              <a:ext cx="1745734" cy="2971043"/>
            </a:xfrm>
            <a:prstGeom prst="rect">
              <a:avLst/>
            </a:prstGeom>
          </p:spPr>
        </p:pic>
      </p:grpSp>
      <p:grpSp>
        <p:nvGrpSpPr>
          <p:cNvPr id="3" name="Group 2"/>
          <p:cNvGrpSpPr/>
          <p:nvPr/>
        </p:nvGrpSpPr>
        <p:grpSpPr>
          <a:xfrm>
            <a:off x="2389577" y="2350755"/>
            <a:ext cx="4420912" cy="4375476"/>
            <a:chOff x="2187152" y="1941654"/>
            <a:chExt cx="4420912" cy="4375476"/>
          </a:xfrm>
        </p:grpSpPr>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7152" y="1941654"/>
              <a:ext cx="4420912" cy="4375476"/>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6157" y="2651288"/>
              <a:ext cx="1704255" cy="2957031"/>
            </a:xfrm>
            <a:prstGeom prst="rect">
              <a:avLst/>
            </a:prstGeom>
          </p:spPr>
        </p:pic>
      </p:grpSp>
      <p:grpSp>
        <p:nvGrpSpPr>
          <p:cNvPr id="4" name="Group 3"/>
          <p:cNvGrpSpPr/>
          <p:nvPr/>
        </p:nvGrpSpPr>
        <p:grpSpPr>
          <a:xfrm>
            <a:off x="5365078" y="2350755"/>
            <a:ext cx="4540922" cy="4440218"/>
            <a:chOff x="5304118" y="1920986"/>
            <a:chExt cx="4540922" cy="4440218"/>
          </a:xfrm>
        </p:grpSpPr>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4118" y="1920986"/>
              <a:ext cx="4540922" cy="4440218"/>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98729" y="2607398"/>
              <a:ext cx="1751700" cy="3043988"/>
            </a:xfrm>
            <a:prstGeom prst="rect">
              <a:avLst/>
            </a:prstGeom>
          </p:spPr>
        </p:pic>
      </p:grpSp>
      <p:grpSp>
        <p:nvGrpSpPr>
          <p:cNvPr id="5" name="Group 4"/>
          <p:cNvGrpSpPr/>
          <p:nvPr/>
        </p:nvGrpSpPr>
        <p:grpSpPr>
          <a:xfrm>
            <a:off x="8340893" y="2350755"/>
            <a:ext cx="4550384" cy="4375476"/>
            <a:chOff x="8290093" y="1953357"/>
            <a:chExt cx="4550384" cy="4375476"/>
          </a:xfrm>
        </p:grpSpPr>
        <p:pic>
          <p:nvPicPr>
            <p:cNvPr id="20" name="Pictur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90093" y="1953357"/>
              <a:ext cx="4550384" cy="4375476"/>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79070" y="2634025"/>
              <a:ext cx="1772429" cy="3106601"/>
            </a:xfrm>
            <a:prstGeom prst="rect">
              <a:avLst/>
            </a:prstGeom>
          </p:spPr>
        </p:pic>
      </p:grpSp>
      <p:sp>
        <p:nvSpPr>
          <p:cNvPr id="24" name="Rectangle 23"/>
          <p:cNvSpPr/>
          <p:nvPr/>
        </p:nvSpPr>
        <p:spPr>
          <a:xfrm>
            <a:off x="143764" y="2000902"/>
            <a:ext cx="2540000" cy="553998"/>
          </a:xfrm>
          <a:prstGeom prst="rect">
            <a:avLst/>
          </a:prstGeom>
        </p:spPr>
        <p:txBody>
          <a:bodyPr wrap="square">
            <a:spAutoFit/>
          </a:bodyPr>
          <a:lstStyle/>
          <a:p>
            <a:pPr algn="ctr" eaLnBrk="0" hangingPunct="0">
              <a:lnSpc>
                <a:spcPts val="1800"/>
              </a:lnSpc>
            </a:pPr>
            <a:r>
              <a:rPr lang="en-US" dirty="0"/>
              <a:t>Find </a:t>
            </a:r>
            <a:r>
              <a:rPr lang="en-US" dirty="0" smtClean="0"/>
              <a:t>your event in the Esri Events App</a:t>
            </a:r>
            <a:endParaRPr lang="en-US" dirty="0"/>
          </a:p>
        </p:txBody>
      </p:sp>
      <p:sp>
        <p:nvSpPr>
          <p:cNvPr id="25" name="Rectangle 24"/>
          <p:cNvSpPr/>
          <p:nvPr/>
        </p:nvSpPr>
        <p:spPr>
          <a:xfrm>
            <a:off x="6304579" y="2000902"/>
            <a:ext cx="2540000" cy="553998"/>
          </a:xfrm>
          <a:prstGeom prst="rect">
            <a:avLst/>
          </a:prstGeom>
        </p:spPr>
        <p:txBody>
          <a:bodyPr wrap="square">
            <a:spAutoFit/>
          </a:bodyPr>
          <a:lstStyle/>
          <a:p>
            <a:pPr algn="ctr" eaLnBrk="0" hangingPunct="0">
              <a:lnSpc>
                <a:spcPts val="1800"/>
              </a:lnSpc>
            </a:pPr>
            <a:r>
              <a:rPr lang="en-US" dirty="0" smtClean="0"/>
              <a:t>Scroll down to the bottom of the session</a:t>
            </a:r>
            <a:endParaRPr lang="en-US" dirty="0"/>
          </a:p>
        </p:txBody>
      </p:sp>
      <p:sp>
        <p:nvSpPr>
          <p:cNvPr id="26" name="Rectangle 25"/>
          <p:cNvSpPr/>
          <p:nvPr/>
        </p:nvSpPr>
        <p:spPr>
          <a:xfrm>
            <a:off x="9295285" y="2000902"/>
            <a:ext cx="2540000" cy="553998"/>
          </a:xfrm>
          <a:prstGeom prst="rect">
            <a:avLst/>
          </a:prstGeom>
        </p:spPr>
        <p:txBody>
          <a:bodyPr wrap="square">
            <a:spAutoFit/>
          </a:bodyPr>
          <a:lstStyle/>
          <a:p>
            <a:pPr algn="ctr" eaLnBrk="0" hangingPunct="0">
              <a:lnSpc>
                <a:spcPts val="1800"/>
              </a:lnSpc>
            </a:pPr>
            <a:r>
              <a:rPr lang="en-US" dirty="0" smtClean="0"/>
              <a:t>Answer survey questions and submit</a:t>
            </a:r>
            <a:endParaRPr lang="en-US" dirty="0"/>
          </a:p>
        </p:txBody>
      </p:sp>
    </p:spTree>
    <p:extLst>
      <p:ext uri="{BB962C8B-B14F-4D97-AF65-F5344CB8AC3E}">
        <p14:creationId xmlns:p14="http://schemas.microsoft.com/office/powerpoint/2010/main" val="9284639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begin?</a:t>
            </a:r>
            <a:endParaRPr lang="en-US" dirty="0"/>
          </a:p>
        </p:txBody>
      </p:sp>
      <p:sp>
        <p:nvSpPr>
          <p:cNvPr id="4" name="Rectangle 3"/>
          <p:cNvSpPr/>
          <p:nvPr/>
        </p:nvSpPr>
        <p:spPr>
          <a:xfrm>
            <a:off x="3175522" y="1429597"/>
            <a:ext cx="5081840" cy="400110"/>
          </a:xfrm>
          <a:prstGeom prst="rect">
            <a:avLst/>
          </a:prstGeom>
        </p:spPr>
        <p:txBody>
          <a:bodyPr wrap="none">
            <a:spAutoFit/>
          </a:bodyPr>
          <a:lstStyle/>
          <a:p>
            <a:r>
              <a:rPr lang="en-US" sz="2000" b="1" dirty="0">
                <a:hlinkClick r:id="rId3"/>
              </a:rPr>
              <a:t>https://</a:t>
            </a:r>
            <a:r>
              <a:rPr lang="en-US" sz="2000" b="1" dirty="0" err="1">
                <a:hlinkClick r:id="rId3"/>
              </a:rPr>
              <a:t>developers.arcgis.com</a:t>
            </a:r>
            <a:r>
              <a:rPr lang="en-US" sz="2000" b="1" dirty="0">
                <a:hlinkClick r:id="rId3"/>
              </a:rPr>
              <a:t>/</a:t>
            </a:r>
            <a:r>
              <a:rPr lang="en-US" sz="2000" b="1" dirty="0" err="1">
                <a:hlinkClick r:id="rId3"/>
              </a:rPr>
              <a:t>javascript</a:t>
            </a:r>
            <a:endParaRPr lang="en-US" sz="2000" b="1" dirty="0"/>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42457" y="1946118"/>
            <a:ext cx="6747971" cy="4049948"/>
          </a:xfrm>
          <a:prstGeom prst="rect">
            <a:avLst/>
          </a:prstGeom>
        </p:spPr>
      </p:pic>
    </p:spTree>
    <p:extLst>
      <p:ext uri="{BB962C8B-B14F-4D97-AF65-F5344CB8AC3E}">
        <p14:creationId xmlns:p14="http://schemas.microsoft.com/office/powerpoint/2010/main" val="1160760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ltGray">
          <a:xfrm>
            <a:off x="3049" y="0"/>
            <a:ext cx="12188950" cy="6857998"/>
          </a:xfrm>
          <a:prstGeom prst="rect">
            <a:avLst/>
          </a:prstGeom>
        </p:spPr>
      </p:pic>
      <p:pic>
        <p:nvPicPr>
          <p:cNvPr id="8" name="Picture 7" descr="Reversed Esri Logo.png"/>
          <p:cNvPicPr>
            <a:picLocks noChangeAspect="1"/>
          </p:cNvPicPr>
          <p:nvPr/>
        </p:nvPicPr>
        <p:blipFill>
          <a:blip r:embed="rId3" cstate="screen">
            <a:alphaModFix amt="90000"/>
            <a:extLst>
              <a:ext uri="{28A0092B-C50C-407E-A947-70E740481C1C}">
                <a14:useLocalDpi xmlns:a14="http://schemas.microsoft.com/office/drawing/2010/main"/>
              </a:ext>
            </a:extLst>
          </a:blip>
          <a:stretch>
            <a:fillRect/>
          </a:stretch>
        </p:blipFill>
        <p:spPr>
          <a:xfrm>
            <a:off x="4279900" y="2741021"/>
            <a:ext cx="3632200" cy="1274358"/>
          </a:xfrm>
          <a:prstGeom prst="rect">
            <a:avLst/>
          </a:prstGeom>
        </p:spPr>
      </p:pic>
    </p:spTree>
    <p:extLst>
      <p:ext uri="{BB962C8B-B14F-4D97-AF65-F5344CB8AC3E}">
        <p14:creationId xmlns:p14="http://schemas.microsoft.com/office/powerpoint/2010/main" val="15361374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API version should I use?</a:t>
            </a:r>
            <a:endParaRPr lang="en-US" dirty="0"/>
          </a:p>
        </p:txBody>
      </p:sp>
      <p:pic>
        <p:nvPicPr>
          <p:cNvPr id="6" name="Picture 5"/>
          <p:cNvPicPr>
            <a:picLocks noChangeAspect="1"/>
          </p:cNvPicPr>
          <p:nvPr/>
        </p:nvPicPr>
        <p:blipFill>
          <a:blip r:embed="rId3"/>
          <a:stretch>
            <a:fillRect/>
          </a:stretch>
        </p:blipFill>
        <p:spPr>
          <a:xfrm>
            <a:off x="2659769" y="1485900"/>
            <a:ext cx="6878557" cy="471834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8281986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Setup</a:t>
            </a:r>
            <a:endParaRPr lang="en-US" dirty="0"/>
          </a:p>
        </p:txBody>
      </p:sp>
      <p:sp>
        <p:nvSpPr>
          <p:cNvPr id="7" name="Content Placeholder 6"/>
          <p:cNvSpPr>
            <a:spLocks noGrp="1"/>
          </p:cNvSpPr>
          <p:nvPr>
            <p:ph sz="quarter" idx="10"/>
          </p:nvPr>
        </p:nvSpPr>
        <p:spPr/>
        <p:txBody>
          <a:bodyPr/>
          <a:lstStyle/>
          <a:p>
            <a:r>
              <a:rPr lang="en-US" dirty="0" smtClean="0"/>
              <a:t>Choose an IDE</a:t>
            </a:r>
          </a:p>
          <a:p>
            <a:r>
              <a:rPr lang="en-US" dirty="0" smtClean="0"/>
              <a:t>Code assist</a:t>
            </a:r>
          </a:p>
          <a:p>
            <a:r>
              <a:rPr lang="en-US" dirty="0" smtClean="0"/>
              <a:t>Helpful tools </a:t>
            </a:r>
            <a:endParaRPr lang="en-US" dirty="0"/>
          </a:p>
        </p:txBody>
      </p:sp>
      <p:pic>
        <p:nvPicPr>
          <p:cNvPr id="2" name="Picture 1"/>
          <p:cNvPicPr>
            <a:picLocks noChangeAspect="1"/>
          </p:cNvPicPr>
          <p:nvPr/>
        </p:nvPicPr>
        <p:blipFill>
          <a:blip r:embed="rId3"/>
          <a:stretch>
            <a:fillRect/>
          </a:stretch>
        </p:blipFill>
        <p:spPr>
          <a:xfrm>
            <a:off x="9011392" y="1534250"/>
            <a:ext cx="1641414" cy="1641414"/>
          </a:xfrm>
          <a:prstGeom prst="rect">
            <a:avLst/>
          </a:prstGeom>
        </p:spPr>
      </p:pic>
      <p:pic>
        <p:nvPicPr>
          <p:cNvPr id="3" name="Picture 2">
            <a:hlinkClick r:id="rId4"/>
          </p:cNvPr>
          <p:cNvPicPr>
            <a:picLocks noChangeAspect="1"/>
          </p:cNvPicPr>
          <p:nvPr/>
        </p:nvPicPr>
        <p:blipFill>
          <a:blip r:embed="rId5"/>
          <a:stretch>
            <a:fillRect/>
          </a:stretch>
        </p:blipFill>
        <p:spPr>
          <a:xfrm>
            <a:off x="6527198" y="3438755"/>
            <a:ext cx="5080000" cy="2755900"/>
          </a:xfrm>
          <a:prstGeom prst="rect">
            <a:avLst/>
          </a:prstGeom>
        </p:spPr>
      </p:pic>
      <p:pic>
        <p:nvPicPr>
          <p:cNvPr id="4" name="Picture 3"/>
          <p:cNvPicPr>
            <a:picLocks noChangeAspect="1"/>
          </p:cNvPicPr>
          <p:nvPr/>
        </p:nvPicPr>
        <p:blipFill>
          <a:blip r:embed="rId6"/>
          <a:stretch>
            <a:fillRect/>
          </a:stretch>
        </p:blipFill>
        <p:spPr>
          <a:xfrm>
            <a:off x="3289203" y="2231241"/>
            <a:ext cx="3395350" cy="1767827"/>
          </a:xfrm>
          <a:prstGeom prst="rect">
            <a:avLst/>
          </a:prstGeom>
          <a:effectLst>
            <a:outerShdw blurRad="50800" dist="50800" dir="5400000" algn="ctr" rotWithShape="0">
              <a:schemeClr val="tx1">
                <a:lumMod val="85000"/>
              </a:schemeClr>
            </a:outerShdw>
          </a:effectLst>
        </p:spPr>
      </p:pic>
      <p:sp>
        <p:nvSpPr>
          <p:cNvPr id="10" name="TextBox 9"/>
          <p:cNvSpPr txBox="1"/>
          <p:nvPr/>
        </p:nvSpPr>
        <p:spPr>
          <a:xfrm>
            <a:off x="7689954" y="509666"/>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pic>
        <p:nvPicPr>
          <p:cNvPr id="11" name="Picture 10"/>
          <p:cNvPicPr>
            <a:picLocks noChangeAspect="1"/>
          </p:cNvPicPr>
          <p:nvPr/>
        </p:nvPicPr>
        <p:blipFill>
          <a:blip r:embed="rId7"/>
          <a:stretch>
            <a:fillRect/>
          </a:stretch>
        </p:blipFill>
        <p:spPr>
          <a:xfrm>
            <a:off x="1357642" y="4146343"/>
            <a:ext cx="3175712" cy="539871"/>
          </a:xfrm>
          <a:prstGeom prst="rect">
            <a:avLst/>
          </a:prstGeom>
          <a:effectLst>
            <a:outerShdw blurRad="50800" dist="50800" dir="5400000" algn="ctr" rotWithShape="0">
              <a:schemeClr val="tx1">
                <a:lumMod val="85000"/>
              </a:schemeClr>
            </a:outerShdw>
          </a:effectLst>
        </p:spPr>
      </p:pic>
      <p:pic>
        <p:nvPicPr>
          <p:cNvPr id="13" name="Picture 12"/>
          <p:cNvPicPr>
            <a:picLocks noChangeAspect="1"/>
          </p:cNvPicPr>
          <p:nvPr/>
        </p:nvPicPr>
        <p:blipFill>
          <a:blip r:embed="rId8"/>
          <a:stretch>
            <a:fillRect/>
          </a:stretch>
        </p:blipFill>
        <p:spPr>
          <a:xfrm>
            <a:off x="2288530" y="4980734"/>
            <a:ext cx="2678307" cy="554132"/>
          </a:xfrm>
          <a:prstGeom prst="rect">
            <a:avLst/>
          </a:prstGeom>
          <a:effectLst>
            <a:outerShdw blurRad="50800" dist="50800" dir="5400000" algn="ctr" rotWithShape="0">
              <a:schemeClr val="tx1">
                <a:lumMod val="85000"/>
              </a:schemeClr>
            </a:outerShdw>
          </a:effectLst>
        </p:spPr>
      </p:pic>
      <p:pic>
        <p:nvPicPr>
          <p:cNvPr id="14" name="Picture 13"/>
          <p:cNvPicPr>
            <a:picLocks noChangeAspect="1"/>
          </p:cNvPicPr>
          <p:nvPr/>
        </p:nvPicPr>
        <p:blipFill>
          <a:blip r:embed="rId9"/>
          <a:stretch>
            <a:fillRect/>
          </a:stretch>
        </p:blipFill>
        <p:spPr>
          <a:xfrm>
            <a:off x="6641408" y="1409947"/>
            <a:ext cx="1450088" cy="1450088"/>
          </a:xfrm>
          <a:prstGeom prst="rect">
            <a:avLst/>
          </a:prstGeom>
        </p:spPr>
      </p:pic>
    </p:spTree>
    <p:extLst>
      <p:ext uri="{BB962C8B-B14F-4D97-AF65-F5344CB8AC3E}">
        <p14:creationId xmlns:p14="http://schemas.microsoft.com/office/powerpoint/2010/main" val="11084546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API</a:t>
            </a:r>
            <a:endParaRPr lang="en-US" dirty="0"/>
          </a:p>
        </p:txBody>
      </p:sp>
      <p:sp>
        <p:nvSpPr>
          <p:cNvPr id="3" name="Content Placeholder 2"/>
          <p:cNvSpPr>
            <a:spLocks noGrp="1"/>
          </p:cNvSpPr>
          <p:nvPr>
            <p:ph sz="quarter" idx="10"/>
          </p:nvPr>
        </p:nvSpPr>
        <p:spPr/>
        <p:txBody>
          <a:bodyPr/>
          <a:lstStyle/>
          <a:p>
            <a:r>
              <a:rPr lang="en-US" dirty="0" smtClean="0">
                <a:hlinkClick r:id="rId3"/>
              </a:rPr>
              <a:t>CDN  </a:t>
            </a:r>
            <a:endParaRPr lang="en-US" dirty="0" smtClean="0"/>
          </a:p>
          <a:p>
            <a:r>
              <a:rPr lang="en-US" dirty="0" smtClean="0"/>
              <a:t>Custom builds</a:t>
            </a:r>
          </a:p>
          <a:p>
            <a:r>
              <a:rPr lang="en-US" dirty="0" smtClean="0">
                <a:hlinkClick r:id="rId4"/>
              </a:rPr>
              <a:t>Download </a:t>
            </a:r>
            <a:r>
              <a:rPr lang="en-US" dirty="0" smtClean="0"/>
              <a:t>API </a:t>
            </a:r>
            <a:endParaRPr lang="en-US" dirty="0"/>
          </a:p>
        </p:txBody>
      </p:sp>
      <p:pic>
        <p:nvPicPr>
          <p:cNvPr id="4" name="Picture 3">
            <a:hlinkClick r:id="rId3"/>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27200" y="3543300"/>
            <a:ext cx="8420100" cy="10414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4172518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JSAPI-Resources</a:t>
            </a:r>
            <a:endParaRPr lang="en-US" dirty="0"/>
          </a:p>
        </p:txBody>
      </p:sp>
      <p:sp>
        <p:nvSpPr>
          <p:cNvPr id="4" name="TextBox 3"/>
          <p:cNvSpPr txBox="1"/>
          <p:nvPr/>
        </p:nvSpPr>
        <p:spPr>
          <a:xfrm>
            <a:off x="2461526" y="862395"/>
            <a:ext cx="914400"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3" name="Content Placeholder 2"/>
          <p:cNvSpPr>
            <a:spLocks noGrp="1"/>
          </p:cNvSpPr>
          <p:nvPr>
            <p:ph sz="quarter" idx="10"/>
          </p:nvPr>
        </p:nvSpPr>
        <p:spPr>
          <a:xfrm>
            <a:off x="794479" y="1634849"/>
            <a:ext cx="10369296" cy="3429000"/>
          </a:xfrm>
        </p:spPr>
        <p:txBody>
          <a:bodyPr/>
          <a:lstStyle/>
          <a:p>
            <a:r>
              <a:rPr lang="en-US" dirty="0" smtClean="0"/>
              <a:t>Collection of </a:t>
            </a:r>
            <a:r>
              <a:rPr lang="en-US" dirty="0" smtClean="0">
                <a:hlinkClick r:id="rId3"/>
              </a:rPr>
              <a:t>resources </a:t>
            </a:r>
            <a:r>
              <a:rPr lang="en-US" dirty="0" smtClean="0"/>
              <a:t>to aid development in the JSAPI</a:t>
            </a:r>
          </a:p>
          <a:p>
            <a:r>
              <a:rPr lang="en-US" dirty="0" smtClean="0"/>
              <a:t>Some of these include:</a:t>
            </a:r>
          </a:p>
          <a:p>
            <a:pPr lvl="1"/>
            <a:r>
              <a:rPr lang="en-US" sz="2000" dirty="0" smtClean="0">
                <a:hlinkClick r:id="rId4"/>
              </a:rPr>
              <a:t>JSHint </a:t>
            </a:r>
            <a:r>
              <a:rPr lang="en-US" sz="2000" dirty="0" smtClean="0"/>
              <a:t>file</a:t>
            </a:r>
          </a:p>
          <a:p>
            <a:pPr lvl="2"/>
            <a:r>
              <a:rPr lang="en-US" sz="2000" dirty="0"/>
              <a:t>Helps to detect errors and potential problems in </a:t>
            </a:r>
            <a:r>
              <a:rPr lang="en-US" sz="2000" dirty="0" smtClean="0"/>
              <a:t>code</a:t>
            </a:r>
            <a:endParaRPr lang="en-US" sz="2000" dirty="0"/>
          </a:p>
          <a:p>
            <a:pPr lvl="1"/>
            <a:r>
              <a:rPr lang="en-US" sz="2000" dirty="0" smtClean="0">
                <a:hlinkClick r:id="rId5"/>
              </a:rPr>
              <a:t>Typescript </a:t>
            </a:r>
            <a:r>
              <a:rPr lang="en-US" sz="2000" dirty="0"/>
              <a:t>definition </a:t>
            </a:r>
            <a:r>
              <a:rPr lang="en-US" sz="2000" dirty="0" smtClean="0"/>
              <a:t>file</a:t>
            </a:r>
          </a:p>
          <a:p>
            <a:pPr lvl="2"/>
            <a:r>
              <a:rPr lang="en-US" sz="2000" dirty="0" smtClean="0"/>
              <a:t>Provides code assist in some IDE’s such as </a:t>
            </a:r>
            <a:r>
              <a:rPr lang="en-US" sz="2000" dirty="0" err="1" smtClean="0"/>
              <a:t>WebStorm</a:t>
            </a:r>
            <a:r>
              <a:rPr lang="en-US" sz="2000" dirty="0"/>
              <a:t> </a:t>
            </a:r>
            <a:r>
              <a:rPr lang="en-US" sz="2000" dirty="0" smtClean="0"/>
              <a:t>and Visual Studio</a:t>
            </a:r>
          </a:p>
          <a:p>
            <a:pPr lvl="1"/>
            <a:r>
              <a:rPr lang="en-US" sz="2000" dirty="0" smtClean="0"/>
              <a:t>Build tools, e.g. </a:t>
            </a:r>
            <a:r>
              <a:rPr lang="en-US" sz="2000" dirty="0" smtClean="0">
                <a:hlinkClick r:id="rId6"/>
              </a:rPr>
              <a:t>Bower </a:t>
            </a:r>
            <a:r>
              <a:rPr lang="en-US" sz="2000" dirty="0" smtClean="0"/>
              <a:t>for custom builds of the API</a:t>
            </a:r>
          </a:p>
          <a:p>
            <a:pPr lvl="1"/>
            <a:r>
              <a:rPr lang="en-US" sz="2000" dirty="0" smtClean="0"/>
              <a:t>Callback page for popups using OAuth2 for security</a:t>
            </a:r>
            <a:endParaRPr lang="en-US" sz="2000" dirty="0"/>
          </a:p>
          <a:p>
            <a:endParaRPr lang="en-US" dirty="0" smtClean="0"/>
          </a:p>
        </p:txBody>
      </p:sp>
    </p:spTree>
    <p:extLst>
      <p:ext uri="{BB962C8B-B14F-4D97-AF65-F5344CB8AC3E}">
        <p14:creationId xmlns:p14="http://schemas.microsoft.com/office/powerpoint/2010/main" val="18595013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a:t>
            </a:r>
            <a:endParaRPr lang="en-US" dirty="0"/>
          </a:p>
        </p:txBody>
      </p:sp>
      <p:sp>
        <p:nvSpPr>
          <p:cNvPr id="3" name="Content Placeholder 2"/>
          <p:cNvSpPr>
            <a:spLocks noGrp="1"/>
          </p:cNvSpPr>
          <p:nvPr>
            <p:ph sz="quarter" idx="10"/>
          </p:nvPr>
        </p:nvSpPr>
        <p:spPr>
          <a:xfrm>
            <a:off x="869429" y="1427709"/>
            <a:ext cx="7570033" cy="4583347"/>
          </a:xfrm>
        </p:spPr>
        <p:txBody>
          <a:bodyPr/>
          <a:lstStyle/>
          <a:p>
            <a:r>
              <a:rPr lang="en-US" dirty="0" smtClean="0">
                <a:hlinkClick r:id="rId3"/>
              </a:rPr>
              <a:t>Main.css</a:t>
            </a:r>
            <a:r>
              <a:rPr lang="en-US" dirty="0" smtClean="0"/>
              <a:t> </a:t>
            </a:r>
          </a:p>
          <a:p>
            <a:pPr lvl="1"/>
            <a:r>
              <a:rPr lang="en-US" dirty="0" smtClean="0"/>
              <a:t>Contains styles for all of </a:t>
            </a:r>
            <a:r>
              <a:rPr lang="en-US" dirty="0" smtClean="0"/>
              <a:t>API.</a:t>
            </a:r>
            <a:endParaRPr lang="en-US" dirty="0" smtClean="0"/>
          </a:p>
          <a:p>
            <a:endParaRPr lang="en-US" b="0" dirty="0"/>
          </a:p>
          <a:p>
            <a:endParaRPr lang="en-US" dirty="0" smtClean="0"/>
          </a:p>
          <a:p>
            <a:endParaRPr lang="en-US" dirty="0" smtClean="0"/>
          </a:p>
          <a:p>
            <a:r>
              <a:rPr lang="en-US" dirty="0" err="1" smtClean="0"/>
              <a:t>View.css</a:t>
            </a:r>
            <a:endParaRPr lang="en-US" dirty="0" smtClean="0"/>
          </a:p>
          <a:p>
            <a:pPr lvl="1"/>
            <a:r>
              <a:rPr lang="en-US" dirty="0" smtClean="0"/>
              <a:t>Better choice, if only need CSS </a:t>
            </a:r>
            <a:r>
              <a:rPr lang="en-US" dirty="0"/>
              <a:t>for a basic map with </a:t>
            </a:r>
            <a:r>
              <a:rPr lang="en-US" dirty="0" smtClean="0"/>
              <a:t>default widgets. Smaller in size.</a:t>
            </a:r>
          </a:p>
          <a:p>
            <a:pPr lvl="1"/>
            <a:endParaRPr lang="en-US" b="0" dirty="0"/>
          </a:p>
          <a:p>
            <a:pPr lvl="1"/>
            <a:endParaRPr lang="en-US" dirty="0" smtClean="0"/>
          </a:p>
          <a:p>
            <a:pPr lvl="1"/>
            <a:endParaRPr lang="en-US" dirty="0" smtClean="0"/>
          </a:p>
          <a:p>
            <a:r>
              <a:rPr lang="en-US" dirty="0" smtClean="0"/>
              <a:t>Custom </a:t>
            </a:r>
            <a:r>
              <a:rPr lang="en-US" dirty="0" err="1" smtClean="0"/>
              <a:t>css</a:t>
            </a:r>
            <a:r>
              <a:rPr lang="en-US" dirty="0" smtClean="0"/>
              <a:t> (sass</a:t>
            </a:r>
            <a:r>
              <a:rPr lang="en-US" dirty="0" smtClean="0"/>
              <a:t>)</a:t>
            </a:r>
          </a:p>
          <a:p>
            <a:pPr lvl="1"/>
            <a:r>
              <a:rPr lang="en-US" smtClean="0"/>
              <a:t>Provide widget css source</a:t>
            </a:r>
            <a:endParaRPr lang="en-US" dirty="0"/>
          </a:p>
        </p:txBody>
      </p:sp>
      <p:pic>
        <p:nvPicPr>
          <p:cNvPr id="4" name="Picture 3"/>
          <p:cNvPicPr>
            <a:picLocks noChangeAspect="1"/>
          </p:cNvPicPr>
          <p:nvPr/>
        </p:nvPicPr>
        <p:blipFill>
          <a:blip r:embed="rId4"/>
          <a:stretch>
            <a:fillRect/>
          </a:stretch>
        </p:blipFill>
        <p:spPr>
          <a:xfrm>
            <a:off x="1893370" y="2439039"/>
            <a:ext cx="8686800" cy="749300"/>
          </a:xfrm>
          <a:prstGeom prst="rect">
            <a:avLst/>
          </a:prstGeom>
        </p:spPr>
      </p:pic>
      <p:pic>
        <p:nvPicPr>
          <p:cNvPr id="5" name="Picture 4"/>
          <p:cNvPicPr>
            <a:picLocks noChangeAspect="1"/>
          </p:cNvPicPr>
          <p:nvPr/>
        </p:nvPicPr>
        <p:blipFill>
          <a:blip r:embed="rId5"/>
          <a:stretch>
            <a:fillRect/>
          </a:stretch>
        </p:blipFill>
        <p:spPr>
          <a:xfrm>
            <a:off x="1931470" y="4695909"/>
            <a:ext cx="8648700" cy="723900"/>
          </a:xfrm>
          <a:prstGeom prst="rect">
            <a:avLst/>
          </a:prstGeom>
        </p:spPr>
      </p:pic>
    </p:spTree>
    <p:extLst>
      <p:ext uri="{BB962C8B-B14F-4D97-AF65-F5344CB8AC3E}">
        <p14:creationId xmlns:p14="http://schemas.microsoft.com/office/powerpoint/2010/main" val="25276305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xmlns="" name="Esri_Corporate_Template-Dark" id="{0C0D75C2-D9DF-8C49-86F8-F2DC66D89890}" vid="{2BE2C959-104A-BF4C-8198-B233A7335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mso-contentType ?>
<FormTemplates xmlns="http://schemas.microsoft.com/sharepoint/v3/contenttype/forms">
  <Display>DocumentLibraryForm</Display>
  <Edit>DocumentLibraryForm</Edit>
  <New>DocumentLibraryForm</New>
</FormTemplates>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p:properties xmlns:p="http://schemas.microsoft.com/office/2006/metadata/properties" xmlns:xsi="http://www.w3.org/2001/XMLSchema-instance" xmlns:pc="http://schemas.microsoft.com/office/infopath/2007/PartnerControls">
  <documentManagement/>
</p:properties>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ct:contentTypeSchema xmlns:ct="http://schemas.microsoft.com/office/2006/metadata/contentType" xmlns:ma="http://schemas.microsoft.com/office/2006/metadata/properties/metaAttributes" ct:_="" ma:_="" ma:contentTypeName="Document" ma:contentTypeID="0x010100756FCEF60ECAB44BB2FA070A3E323AED" ma:contentTypeVersion="2" ma:contentTypeDescription="Create a new document." ma:contentTypeScope="" ma:versionID="0585074163d95503d6639d828f14eab3">
  <xsd:schema xmlns:xsd="http://www.w3.org/2001/XMLSchema" xmlns:xs="http://www.w3.org/2001/XMLSchema" xmlns:p="http://schemas.microsoft.com/office/2006/metadata/properties" targetNamespace="http://schemas.microsoft.com/office/2006/metadata/properties" ma:root="true" ma:fieldsID="21829d8c2aa9f5cf49fa31d286540e4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10.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11.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12.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13.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14.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15.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16.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17.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1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19.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0.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1.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2.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23.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2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25.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6.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7.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28.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29.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30.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31.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2.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3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4.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36.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37.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38.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39.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4.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40.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41.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2.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43.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44.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45.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46.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47.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8.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9.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5.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50.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1.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52.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53.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54.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55.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56.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57.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58.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9.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60.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1.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62.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63.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64.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65.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66.xml><?xml version="1.0" encoding="utf-8"?>
<ds:datastoreItem xmlns:ds="http://schemas.openxmlformats.org/officeDocument/2006/customXml" ds:itemID="{81E133DB-697E-4C10-B192-8899027B1EC6}">
  <ds:schemaRefs>
    <ds:schemaRef ds:uri="http://schemas.microsoft.com/office/2006/metadata/properties"/>
    <ds:schemaRef ds:uri="http://schemas.microsoft.com/office/infopath/2007/PartnerControls"/>
  </ds:schemaRefs>
</ds:datastoreItem>
</file>

<file path=customXml/itemProps67.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68.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7.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8.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9.xml><?xml version="1.0" encoding="utf-8"?>
<ds:datastoreItem xmlns:ds="http://schemas.openxmlformats.org/officeDocument/2006/customXml" ds:itemID="{C77D53F5-2870-46D6-BBA5-B0D17DEDD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Esri_Corporate_Template-Dark(1)</Template>
  <TotalTime>0</TotalTime>
  <Words>2086</Words>
  <Application>Microsoft Macintosh PowerPoint</Application>
  <PresentationFormat>Custom</PresentationFormat>
  <Paragraphs>318</Paragraphs>
  <Slides>40</Slides>
  <Notes>31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Esri_Corporate_Template-Dark</vt:lpstr>
      <vt:lpstr>ArcGIS API for JavaScript An Introduction</vt:lpstr>
      <vt:lpstr>Outline </vt:lpstr>
      <vt:lpstr>Presentations accessible on GitHub</vt:lpstr>
      <vt:lpstr>Where to begin?</vt:lpstr>
      <vt:lpstr>Which API version should I use?</vt:lpstr>
      <vt:lpstr>Developer Setup</vt:lpstr>
      <vt:lpstr>Get the API</vt:lpstr>
      <vt:lpstr>JSAPI-Resources</vt:lpstr>
      <vt:lpstr>CSS</vt:lpstr>
      <vt:lpstr>First steps  </vt:lpstr>
      <vt:lpstr>Make a map</vt:lpstr>
      <vt:lpstr>Tip</vt:lpstr>
      <vt:lpstr>Map View </vt:lpstr>
      <vt:lpstr>Add layers  </vt:lpstr>
      <vt:lpstr>Layer coding pattern </vt:lpstr>
      <vt:lpstr>Working with Properties</vt:lpstr>
      <vt:lpstr>Demo: Add layer to sample app</vt:lpstr>
      <vt:lpstr>Renderers</vt:lpstr>
      <vt:lpstr>Symbols</vt:lpstr>
      <vt:lpstr>Autocasting </vt:lpstr>
      <vt:lpstr>Demo: Update feature layer renderer</vt:lpstr>
      <vt:lpstr>Interactive Map</vt:lpstr>
      <vt:lpstr>Popups </vt:lpstr>
      <vt:lpstr>FeatureLayer PopupTemplate</vt:lpstr>
      <vt:lpstr>Popup: Custom Actions</vt:lpstr>
      <vt:lpstr>Demo: Add a popup to the map</vt:lpstr>
      <vt:lpstr>FeatureLayer definition expressions</vt:lpstr>
      <vt:lpstr>Demo: Filtering features using a definition expression</vt:lpstr>
      <vt:lpstr>Web map</vt:lpstr>
      <vt:lpstr>Demo: Add a web map to an application</vt:lpstr>
      <vt:lpstr>Widgets</vt:lpstr>
      <vt:lpstr>Widget coding pattern</vt:lpstr>
      <vt:lpstr>Default UI</vt:lpstr>
      <vt:lpstr>Widget coding pattern </vt:lpstr>
      <vt:lpstr>Demo: Add widget to app </vt:lpstr>
      <vt:lpstr>Customize widget appearance</vt:lpstr>
      <vt:lpstr>Want more info?</vt:lpstr>
      <vt:lpstr>Additional sessions </vt:lpstr>
      <vt:lpstr>Please take our Survey</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2016-04-08T00:15:09Z</dcterms:created>
  <dcterms:modified xsi:type="dcterms:W3CDTF">2016-06-28T20:04:38Z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0x010100756FCEF60ECAB44BB2FA070A3E323AED</vt:lpwstr>
  </property>
</Properties>
</file>